
<file path=[Content_Types].xml><?xml version="1.0" encoding="utf-8"?>
<Types xmlns="http://schemas.openxmlformats.org/package/2006/content-types">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22"/>
  </p:notesMasterIdLst>
  <p:sldIdLst>
    <p:sldId id="256" r:id="rId4"/>
    <p:sldId id="285" r:id="rId5"/>
    <p:sldId id="291" r:id="rId6"/>
    <p:sldId id="292" r:id="rId7"/>
    <p:sldId id="304" r:id="rId8"/>
    <p:sldId id="293" r:id="rId9"/>
    <p:sldId id="305" r:id="rId10"/>
    <p:sldId id="288" r:id="rId11"/>
    <p:sldId id="289" r:id="rId12"/>
    <p:sldId id="306" r:id="rId13"/>
    <p:sldId id="290" r:id="rId14"/>
    <p:sldId id="294" r:id="rId15"/>
    <p:sldId id="299" r:id="rId16"/>
    <p:sldId id="287" r:id="rId17"/>
    <p:sldId id="300" r:id="rId18"/>
    <p:sldId id="301" r:id="rId19"/>
    <p:sldId id="302" r:id="rId20"/>
    <p:sldId id="30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20" autoAdjust="0"/>
    <p:restoredTop sz="94624" autoAdjust="0"/>
  </p:normalViewPr>
  <p:slideViewPr>
    <p:cSldViewPr snapToGrid="0">
      <p:cViewPr varScale="1">
        <p:scale>
          <a:sx n="112" d="100"/>
          <a:sy n="112" d="100"/>
        </p:scale>
        <p:origin x="960" y="17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8CDF166-7E15-464A-8351-43786DBBD3D9}"/>
    <pc:docChg chg="addSld modSld">
      <pc:chgData name="" userId="" providerId="" clId="Web-{88CDF166-7E15-464A-8351-43786DBBD3D9}" dt="2018-10-07T10:39:38.471" v="177" actId="20577"/>
      <pc:docMkLst>
        <pc:docMk/>
      </pc:docMkLst>
      <pc:sldChg chg="modSp add replId">
        <pc:chgData name="" userId="" providerId="" clId="Web-{88CDF166-7E15-464A-8351-43786DBBD3D9}" dt="2018-10-07T10:39:38.471" v="177" actId="20577"/>
        <pc:sldMkLst>
          <pc:docMk/>
          <pc:sldMk cId="3453844455" sldId="294"/>
        </pc:sldMkLst>
        <pc:spChg chg="mod">
          <ac:chgData name="" userId="" providerId="" clId="Web-{88CDF166-7E15-464A-8351-43786DBBD3D9}" dt="2018-10-07T10:39:38.471" v="177" actId="20577"/>
          <ac:spMkLst>
            <pc:docMk/>
            <pc:sldMk cId="3453844455" sldId="294"/>
            <ac:spMk id="3" creationId="{8F847417-0D49-0E4C-B43A-A48014C27B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12/10/18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zh-TW" altLang="en-US" noProof="0"/>
              <a:t>按一下圖示以新增圖片</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zh-TW" altLang="en-US" noProof="0"/>
              <a:t>按一下圖示以新增圖片</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zh-TW" altLang="en-US"/>
              <a:t>按一下以編輯母片標題樣式</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TW" altLang="en-US" noProof="0"/>
              <a:t>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TW" altLang="en-US"/>
              <a:t>按一下圖示以新增圖片</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zh-TW" altLang="en-US"/>
              <a:t>按一下以編輯母片標題樣式</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12/10/18</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TW" altLang="en-US" noProof="0"/>
              <a:t>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TW" altLang="en-US"/>
              <a:t>按一下圖示以新增圖片</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TW" altLang="en-US"/>
              <a:t>按一下圖示以新增圖片</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zh-TW" altLang="en-US"/>
              <a:t>按一下以編輯母片標題樣式</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12/10/18</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TW" altLang="en-US"/>
              <a:t>按一下圖示以新增圖片</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TW" altLang="en-US" noProof="0"/>
              <a:t>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TW" altLang="en-US"/>
              <a:t>按一下圖示以新增圖片</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TW" altLang="en-US"/>
              <a:t>按一下圖示以新增圖片</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zh-TW" altLang="en-US"/>
              <a:t>按一下以編輯母片標題樣式</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12/10/18</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TW" altLang="en-US"/>
              <a:t>按一下圖示以新增圖片</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TW" altLang="en-US"/>
              <a:t>按一下圖示以新增圖片</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TW" altLang="en-US" noProof="0"/>
              <a:t>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TW" altLang="en-US"/>
              <a:t>按一下圖示以新增圖片</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TW" altLang="en-US"/>
              <a:t>按一下圖示以新增圖片</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zh-TW" altLang="en-US"/>
              <a:t>按一下以編輯母片標題樣式</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12/10/18</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zh-TW" altLang="en-US"/>
              <a:t>按一下圖示以新增圖片</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zh-TW" altLang="en-US"/>
              <a:t>按一下以編輯母片標題樣式</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zh-TW" altLang="en-US" noProof="0"/>
              <a:t>按一下圖示以新增圖片</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latin typeface="Arial" panose="020B0604020202020204" pitchFamily="34" charset="0"/>
                <a:cs typeface="Arial" panose="020B0604020202020204" pitchFamily="34" charset="0"/>
              </a:defRPr>
            </a:lvl2pPr>
            <a:lvl3pPr marL="0" indent="0" algn="l">
              <a:buNone/>
              <a:defRPr sz="1800">
                <a:solidFill>
                  <a:schemeClr val="accent2"/>
                </a:solidFill>
                <a:latin typeface="Arial" panose="020B0604020202020204" pitchFamily="34" charset="0"/>
                <a:cs typeface="Arial" panose="020B0604020202020204" pitchFamily="34" charset="0"/>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latin typeface="Arial" panose="020B0604020202020204" pitchFamily="34" charset="0"/>
                <a:cs typeface="Arial" panose="020B0604020202020204" pitchFamily="34" charset="0"/>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latin typeface="Arial" panose="020B0604020202020204" pitchFamily="34" charset="0"/>
                <a:cs typeface="Arial" panose="020B0604020202020204" pitchFamily="34" charset="0"/>
              </a:defRPr>
            </a:lvl1pPr>
            <a:lvl2pPr marL="0" indent="0">
              <a:spcBef>
                <a:spcPts val="0"/>
              </a:spcBef>
              <a:buNone/>
              <a:defRPr sz="1600">
                <a:solidFill>
                  <a:schemeClr val="tx2"/>
                </a:solidFill>
                <a:latin typeface="Arial" panose="020B0604020202020204" pitchFamily="34" charset="0"/>
                <a:cs typeface="Arial" panose="020B0604020202020204" pitchFamily="34" charset="0"/>
              </a:defRPr>
            </a:lvl2pPr>
            <a:lvl3pPr marL="0" indent="0">
              <a:spcBef>
                <a:spcPts val="0"/>
              </a:spcBef>
              <a:buNone/>
              <a:defRPr sz="1600" b="0">
                <a:solidFill>
                  <a:schemeClr val="tx2"/>
                </a:solidFill>
                <a:latin typeface="Arial" panose="020B0604020202020204" pitchFamily="34" charset="0"/>
                <a:cs typeface="Arial" panose="020B0604020202020204" pitchFamily="34" charset="0"/>
              </a:defRPr>
            </a:lvl3pPr>
            <a:lvl4pPr>
              <a:spcBef>
                <a:spcPts val="0"/>
              </a:spcBef>
              <a:defRPr sz="1600" b="0">
                <a:solidFill>
                  <a:schemeClr val="tx2"/>
                </a:solidFill>
                <a:latin typeface="Arial" panose="020B0604020202020204" pitchFamily="34" charset="0"/>
                <a:cs typeface="Arial" panose="020B0604020202020204" pitchFamily="34" charset="0"/>
              </a:defRPr>
            </a:lvl4pPr>
            <a:lvl5pPr>
              <a:spcBef>
                <a:spcPts val="0"/>
              </a:spcBef>
              <a:defRPr sz="1600" b="0">
                <a:solidFill>
                  <a:schemeClr val="tx2"/>
                </a:solidFill>
                <a:latin typeface="Arial" panose="020B0604020202020204" pitchFamily="34" charset="0"/>
                <a:cs typeface="Arial" panose="020B0604020202020204" pitchFamily="34" charset="0"/>
              </a:defRPr>
            </a:lvl5pPr>
            <a:lvl6pPr>
              <a:spcBef>
                <a:spcPts val="0"/>
              </a:spcBef>
              <a:defRPr sz="1600" b="0">
                <a:solidFill>
                  <a:schemeClr val="tx2"/>
                </a:solidFill>
                <a:latin typeface="Arial" panose="020B0604020202020204" pitchFamily="34" charset="0"/>
                <a:cs typeface="Arial" panose="020B0604020202020204" pitchFamily="34" charset="0"/>
              </a:defRPr>
            </a:lvl6pPr>
            <a:lvl7pPr>
              <a:spcBef>
                <a:spcPts val="0"/>
              </a:spcBef>
              <a:defRPr sz="1600" b="0">
                <a:solidFill>
                  <a:schemeClr val="tx2"/>
                </a:solidFill>
                <a:latin typeface="Arial" panose="020B0604020202020204" pitchFamily="34" charset="0"/>
                <a:cs typeface="Arial" panose="020B0604020202020204" pitchFamily="34" charset="0"/>
              </a:defRPr>
            </a:lvl7pPr>
            <a:lvl8pPr>
              <a:spcBef>
                <a:spcPts val="0"/>
              </a:spcBef>
              <a:defRPr sz="1600">
                <a:solidFill>
                  <a:schemeClr val="tx2"/>
                </a:solidFill>
                <a:latin typeface="Arial" panose="020B0604020202020204" pitchFamily="34" charset="0"/>
                <a:cs typeface="Arial" panose="020B0604020202020204" pitchFamily="34" charset="0"/>
              </a:defRPr>
            </a:lvl8pPr>
            <a:lvl9pPr>
              <a:spcBef>
                <a:spcPts val="0"/>
              </a:spcBef>
              <a:defRPr sz="1600">
                <a:solidFill>
                  <a:schemeClr val="tx2"/>
                </a:solidFill>
                <a:latin typeface="Arial" panose="020B0604020202020204" pitchFamily="34" charset="0"/>
                <a:cs typeface="Arial" panose="020B0604020202020204" pitchFamily="34" charset="0"/>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12/10/18</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12/10/18</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12/10/18</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12/10/18</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12/10/18</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12/10/18</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12/10/18</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12/10/18</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12/10/18</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200196"/>
            <a:ext cx="9149588"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pic>
        <p:nvPicPr>
          <p:cNvPr id="7" name="圖片 6">
            <a:extLst>
              <a:ext uri="{FF2B5EF4-FFF2-40B4-BE49-F238E27FC236}">
                <a16:creationId xmlns:a16="http://schemas.microsoft.com/office/drawing/2014/main" id="{6E78704E-D578-704D-8941-8EC8CF898645}"/>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8537" b="98537" l="2938" r="97563">
                        <a14:foregroundMark x1="10313" y1="51220" x2="10313" y2="51220"/>
                        <a14:foregroundMark x1="34625" y1="57317" x2="34625" y2="57317"/>
                        <a14:foregroundMark x1="49000" y1="46585" x2="49000" y2="46585"/>
                        <a14:foregroundMark x1="64500" y1="47317" x2="65063" y2="49024"/>
                        <a14:foregroundMark x1="65375" y1="48293" x2="65375" y2="48293"/>
                        <a14:foregroundMark x1="65063" y1="36585" x2="59500" y2="39512"/>
                        <a14:foregroundMark x1="59500" y1="38780" x2="55313" y2="37805"/>
                        <a14:foregroundMark x1="54313" y1="36098" x2="53438" y2="35366"/>
                        <a14:foregroundMark x1="51563" y1="32195" x2="46688" y2="34878"/>
                        <a14:foregroundMark x1="46688" y1="34390" x2="46688" y2="34390"/>
                        <a14:foregroundMark x1="38188" y1="33902" x2="37750" y2="33902"/>
                        <a14:foregroundMark x1="37750" y1="33171" x2="37750" y2="33171"/>
                        <a14:foregroundMark x1="34313" y1="27073" x2="31438" y2="26585"/>
                        <a14:foregroundMark x1="30438" y1="25366" x2="29563" y2="27073"/>
                        <a14:foregroundMark x1="27563" y1="29756" x2="25813" y2="36098"/>
                        <a14:foregroundMark x1="25813" y1="35366" x2="25813" y2="35366"/>
                        <a14:foregroundMark x1="25813" y1="40000" x2="26000" y2="45610"/>
                        <a14:foregroundMark x1="7875" y1="70244" x2="7438" y2="71463"/>
                        <a14:foregroundMark x1="7438" y1="70732" x2="7438" y2="70732"/>
                        <a14:foregroundMark x1="6875" y1="66341" x2="7000" y2="60732"/>
                        <a14:foregroundMark x1="6875" y1="57317" x2="6875" y2="57317"/>
                        <a14:foregroundMark x1="6688" y1="53415" x2="6563" y2="50732"/>
                        <a14:foregroundMark x1="6438" y1="46585" x2="5875" y2="41707"/>
                        <a14:foregroundMark x1="5875" y1="40488" x2="5875" y2="40488"/>
                        <a14:foregroundMark x1="5688" y1="37073" x2="5688" y2="37073"/>
                        <a14:foregroundMark x1="5688" y1="37073" x2="5688" y2="37073"/>
                        <a14:foregroundMark x1="5688" y1="36585" x2="5688" y2="36585"/>
                        <a14:foregroundMark x1="5688" y1="36098" x2="5688" y2="36098"/>
                        <a14:foregroundMark x1="6250" y1="29756" x2="6250" y2="29756"/>
                        <a14:foregroundMark x1="6250" y1="29756" x2="6250" y2="29756"/>
                        <a14:foregroundMark x1="7563" y1="30976" x2="7563" y2="30976"/>
                        <a14:foregroundMark x1="7563" y1="30976" x2="7563" y2="30976"/>
                        <a14:foregroundMark x1="7563" y1="30976" x2="7563" y2="30976"/>
                        <a14:foregroundMark x1="7563" y1="30976" x2="7563" y2="30976"/>
                        <a14:foregroundMark x1="2938" y1="20244" x2="2938" y2="20244"/>
                        <a14:foregroundMark x1="2938" y1="20244" x2="2938" y2="20244"/>
                        <a14:foregroundMark x1="3125" y1="17561" x2="3125" y2="17561"/>
                        <a14:foregroundMark x1="3125" y1="17561" x2="3125" y2="17561"/>
                        <a14:foregroundMark x1="3125" y1="17073" x2="3125" y2="17073"/>
                        <a14:foregroundMark x1="3125" y1="17073" x2="3125" y2="17073"/>
                        <a14:foregroundMark x1="3125" y1="17073" x2="3125" y2="17073"/>
                        <a14:foregroundMark x1="3125" y1="17073" x2="3125" y2="17073"/>
                        <a14:foregroundMark x1="3125" y1="17073" x2="3125" y2="17073"/>
                        <a14:foregroundMark x1="3125" y1="17073" x2="3125" y2="17073"/>
                        <a14:foregroundMark x1="4688" y1="18537" x2="4688" y2="18537"/>
                        <a14:foregroundMark x1="5688" y1="17073" x2="5688" y2="17073"/>
                        <a14:foregroundMark x1="6875" y1="13659" x2="7313" y2="13659"/>
                        <a14:foregroundMark x1="7875" y1="12439" x2="9313" y2="12439"/>
                        <a14:foregroundMark x1="11313" y1="11220" x2="12313" y2="12439"/>
                        <a14:foregroundMark x1="12313" y1="11951" x2="14750" y2="10244"/>
                        <a14:foregroundMark x1="16750" y1="8537" x2="18813" y2="10732"/>
                        <a14:foregroundMark x1="19188" y1="10244" x2="20625" y2="11220"/>
                        <a14:foregroundMark x1="22813" y1="11220" x2="23813" y2="13659"/>
                        <a14:foregroundMark x1="23813" y1="12927" x2="24563" y2="18537"/>
                        <a14:foregroundMark x1="24563" y1="18049" x2="24563" y2="18049"/>
                        <a14:foregroundMark x1="26438" y1="30488" x2="29125" y2="36585"/>
                        <a14:foregroundMark x1="32750" y1="38780" x2="37313" y2="42195"/>
                        <a14:foregroundMark x1="38938" y1="42195" x2="39375" y2="43415"/>
                        <a14:foregroundMark x1="39375" y1="43415" x2="43063" y2="43415"/>
                        <a14:foregroundMark x1="60938" y1="43902" x2="60938" y2="43902"/>
                        <a14:foregroundMark x1="65250" y1="30976" x2="65250" y2="30976"/>
                        <a14:foregroundMark x1="67688" y1="26585" x2="68125" y2="28293"/>
                        <a14:foregroundMark x1="68375" y1="28293" x2="68375" y2="28293"/>
                        <a14:foregroundMark x1="70000" y1="29268" x2="72688" y2="30976"/>
                        <a14:foregroundMark x1="75313" y1="30976" x2="75313" y2="30976"/>
                        <a14:foregroundMark x1="76625" y1="30976" x2="79063" y2="34390"/>
                        <a14:foregroundMark x1="79313" y1="34390" x2="80188" y2="36585"/>
                        <a14:foregroundMark x1="80500" y1="37805" x2="80750" y2="40000"/>
                        <a14:foregroundMark x1="80750" y1="39512" x2="80938" y2="48293"/>
                        <a14:foregroundMark x1="77750" y1="92195" x2="77750" y2="92195"/>
                        <a14:foregroundMark x1="77750" y1="92195" x2="77750" y2="92195"/>
                        <a14:foregroundMark x1="77750" y1="92195" x2="77313" y2="92683"/>
                        <a14:foregroundMark x1="71688" y1="96098" x2="71688" y2="96098"/>
                        <a14:foregroundMark x1="69563" y1="93171" x2="69000" y2="93171"/>
                        <a14:foregroundMark x1="68250" y1="92683" x2="62938" y2="99512"/>
                        <a14:foregroundMark x1="62187" y1="98293" x2="61500" y2="99512"/>
                        <a14:foregroundMark x1="93875" y1="50000" x2="93875" y2="50000"/>
                        <a14:foregroundMark x1="94000" y1="17073" x2="94000" y2="17073"/>
                        <a14:foregroundMark x1="95000" y1="33902" x2="94875" y2="36098"/>
                        <a14:foregroundMark x1="94313" y1="41707" x2="94313" y2="41707"/>
                        <a14:foregroundMark x1="87938" y1="49024" x2="87938" y2="49024"/>
                        <a14:foregroundMark x1="85375" y1="67561" x2="85375" y2="67561"/>
                        <a14:foregroundMark x1="85813" y1="68049" x2="85813" y2="68049"/>
                        <a14:foregroundMark x1="41375" y1="83171" x2="41375" y2="83171"/>
                        <a14:foregroundMark x1="39625" y1="80488" x2="38938" y2="80488"/>
                        <a14:foregroundMark x1="31875" y1="75366" x2="31875" y2="75366"/>
                        <a14:foregroundMark x1="31438" y1="74146" x2="31438" y2="74146"/>
                        <a14:foregroundMark x1="29563" y1="70732" x2="29563" y2="70732"/>
                        <a14:foregroundMark x1="28563" y1="66829" x2="28563" y2="66829"/>
                        <a14:foregroundMark x1="28250" y1="65854" x2="28250" y2="65854"/>
                        <a14:foregroundMark x1="27875" y1="62439" x2="27875" y2="62439"/>
                        <a14:foregroundMark x1="32188" y1="56341" x2="32188" y2="56341"/>
                        <a14:foregroundMark x1="36500" y1="65122" x2="36500" y2="65122"/>
                        <a14:foregroundMark x1="38625" y1="79268" x2="38625" y2="79268"/>
                        <a14:foregroundMark x1="31438" y1="87561" x2="31438" y2="87561"/>
                        <a14:foregroundMark x1="29688" y1="86098" x2="29688" y2="86098"/>
                        <a14:foregroundMark x1="27125" y1="83659" x2="27125" y2="83659"/>
                        <a14:foregroundMark x1="20063" y1="65854" x2="20063" y2="65854"/>
                        <a14:foregroundMark x1="20500" y1="55122" x2="20500" y2="55122"/>
                        <a14:foregroundMark x1="20500" y1="50000" x2="20500" y2="50000"/>
                        <a14:foregroundMark x1="20063" y1="40488" x2="20063" y2="40488"/>
                        <a14:foregroundMark x1="19813" y1="34390" x2="19813" y2="34390"/>
                        <a14:foregroundMark x1="10875" y1="85366" x2="10875" y2="85366"/>
                        <a14:foregroundMark x1="6250" y1="81951" x2="6250" y2="81951"/>
                        <a14:foregroundMark x1="5875" y1="71951" x2="5875" y2="71951"/>
                        <a14:foregroundMark x1="5688" y1="62927" x2="5688" y2="62927"/>
                        <a14:foregroundMark x1="6000" y1="55610" x2="6000" y2="55610"/>
                        <a14:foregroundMark x1="5688" y1="49512" x2="5688" y2="49512"/>
                        <a14:foregroundMark x1="5563" y1="45122" x2="5563" y2="45122"/>
                        <a14:foregroundMark x1="5688" y1="35366" x2="5688" y2="35366"/>
                        <a14:foregroundMark x1="5875" y1="33171" x2="5875" y2="33171"/>
                        <a14:foregroundMark x1="6563" y1="28780" x2="6563" y2="28780"/>
                        <a14:foregroundMark x1="7125" y1="27073" x2="7125" y2="27073"/>
                        <a14:foregroundMark x1="8000" y1="23659" x2="8000" y2="23659"/>
                        <a14:foregroundMark x1="6125" y1="41707" x2="6125" y2="41707"/>
                        <a14:foregroundMark x1="6688" y1="49024" x2="7000" y2="51707"/>
                        <a14:foregroundMark x1="8313" y1="63415" x2="8313" y2="63415"/>
                        <a14:foregroundMark x1="10000" y1="70244" x2="10000" y2="70244"/>
                        <a14:foregroundMark x1="12875" y1="70732" x2="12875" y2="70732"/>
                        <a14:foregroundMark x1="14188" y1="71463" x2="14188" y2="71463"/>
                        <a14:foregroundMark x1="15937" y1="73171" x2="15937" y2="73171"/>
                        <a14:foregroundMark x1="16938" y1="71951" x2="16938" y2="71951"/>
                        <a14:foregroundMark x1="17063" y1="71951" x2="17063" y2="71951"/>
                        <a14:foregroundMark x1="14313" y1="66341" x2="14313" y2="66341"/>
                        <a14:foregroundMark x1="13750" y1="62927" x2="13750" y2="62927"/>
                        <a14:foregroundMark x1="13313" y1="61951" x2="13313" y2="61951"/>
                        <a14:foregroundMark x1="13313" y1="61951" x2="13313" y2="61951"/>
                        <a14:foregroundMark x1="11625" y1="42195" x2="11625" y2="42195"/>
                        <a14:foregroundMark x1="11625" y1="42195" x2="11625" y2="42195"/>
                        <a14:foregroundMark x1="11000" y1="45122" x2="10563" y2="46585"/>
                        <a14:foregroundMark x1="10438" y1="45610" x2="10438" y2="45610"/>
                        <a14:foregroundMark x1="12000" y1="49024" x2="12625" y2="50000"/>
                        <a14:foregroundMark x1="14750" y1="46585" x2="15937" y2="46585"/>
                        <a14:foregroundMark x1="17375" y1="43415" x2="18188" y2="45610"/>
                        <a14:foregroundMark x1="18188" y1="45122" x2="18188" y2="45122"/>
                        <a14:foregroundMark x1="18188" y1="39512" x2="18188" y2="39512"/>
                        <a14:foregroundMark x1="18188" y1="36098" x2="18188" y2="36098"/>
                        <a14:foregroundMark x1="17750" y1="32683" x2="17375" y2="33171"/>
                        <a14:foregroundMark x1="17375" y1="32683" x2="17375" y2="32683"/>
                        <a14:foregroundMark x1="17375" y1="32683" x2="17375" y2="32683"/>
                        <a14:foregroundMark x1="84375" y1="90488" x2="84375" y2="90488"/>
                        <a14:foregroundMark x1="87500" y1="89268" x2="87500" y2="89268"/>
                        <a14:foregroundMark x1="88375" y1="90488" x2="88375" y2="90488"/>
                        <a14:foregroundMark x1="89813" y1="91707" x2="89813" y2="91707"/>
                        <a14:foregroundMark x1="91125" y1="90976" x2="91125" y2="90976"/>
                        <a14:foregroundMark x1="91125" y1="90976" x2="90688" y2="90488"/>
                        <a14:foregroundMark x1="87125" y1="66341" x2="87125" y2="66341"/>
                        <a14:foregroundMark x1="86250" y1="79756" x2="86250" y2="79756"/>
                        <a14:foregroundMark x1="85938" y1="71463" x2="85938" y2="71463"/>
                        <a14:foregroundMark x1="86500" y1="66829" x2="86500" y2="66829"/>
                        <a14:foregroundMark x1="87375" y1="68537" x2="87375" y2="68537"/>
                        <a14:foregroundMark x1="88688" y1="76341" x2="88688" y2="76341"/>
                        <a14:foregroundMark x1="88375" y1="79268" x2="87688" y2="79268"/>
                        <a14:foregroundMark x1="86250" y1="77561" x2="85813" y2="77561"/>
                        <a14:foregroundMark x1="83063" y1="71951" x2="83063" y2="71951"/>
                        <a14:foregroundMark x1="95750" y1="19756" x2="95750" y2="19756"/>
                        <a14:foregroundMark x1="97000" y1="24146" x2="97563" y2="25854"/>
                        <a14:foregroundMark x1="97563" y1="25366" x2="97313" y2="21463"/>
                        <a14:foregroundMark x1="97563" y1="14634" x2="97563" y2="12927"/>
                        <a14:foregroundMark x1="97563" y1="9024" x2="97563" y2="9024"/>
                        <a14:foregroundMark x1="42813" y1="85366" x2="42813" y2="85366"/>
                        <a14:foregroundMark x1="34750" y1="79756" x2="34750" y2="79756"/>
                        <a14:foregroundMark x1="32563" y1="74146" x2="32563" y2="74146"/>
                        <a14:foregroundMark x1="30750" y1="70244" x2="30750" y2="70244"/>
                        <a14:foregroundMark x1="26563" y1="68537" x2="26563" y2="68537"/>
                        <a14:foregroundMark x1="35875" y1="89268" x2="35875" y2="89268"/>
                        <a14:foregroundMark x1="36875" y1="90000" x2="37500" y2="91707"/>
                        <a14:foregroundMark x1="40063" y1="91707" x2="40063" y2="91707"/>
                        <a14:foregroundMark x1="46125" y1="88293" x2="46125" y2="88293"/>
                        <a14:foregroundMark x1="46250" y1="90488" x2="46250" y2="90488"/>
                        <a14:foregroundMark x1="47375" y1="90488" x2="47375" y2="90488"/>
                        <a14:foregroundMark x1="51875" y1="83171" x2="51875" y2="83171"/>
                        <a14:foregroundMark x1="51875" y1="83171" x2="51875" y2="83171"/>
                        <a14:foregroundMark x1="51438" y1="73171" x2="51438" y2="73171"/>
                        <a14:foregroundMark x1="52750" y1="77073" x2="52750" y2="77073"/>
                        <a14:foregroundMark x1="45688" y1="46585" x2="45688" y2="46585"/>
                        <a14:foregroundMark x1="55750" y1="28780" x2="55750" y2="28780"/>
                        <a14:foregroundMark x1="56625" y1="25366" x2="56625" y2="25366"/>
                        <a14:foregroundMark x1="56437" y1="34390" x2="56437" y2="34390"/>
                        <a14:foregroundMark x1="56188" y1="21463" x2="56188" y2="21463"/>
                        <a14:foregroundMark x1="57188" y1="26585" x2="57188" y2="26585"/>
                        <a14:foregroundMark x1="57063" y1="26585" x2="57063" y2="26585"/>
                        <a14:foregroundMark x1="56625" y1="25854" x2="56625" y2="25854"/>
                        <a14:foregroundMark x1="56625" y1="25854" x2="56625" y2="25854"/>
                        <a14:foregroundMark x1="59062" y1="28780" x2="59062" y2="28780"/>
                        <a14:foregroundMark x1="61187" y1="23659" x2="60750" y2="23659"/>
                        <a14:foregroundMark x1="57063" y1="14634" x2="56875" y2="16341"/>
                        <a14:foregroundMark x1="56313" y1="18049" x2="56313" y2="18049"/>
                        <a14:foregroundMark x1="55188" y1="30976" x2="55188" y2="30976"/>
                        <a14:foregroundMark x1="53750" y1="21463" x2="53750" y2="21463"/>
                        <a14:foregroundMark x1="53563" y1="15854" x2="53563" y2="15854"/>
                        <a14:foregroundMark x1="53875" y1="16341" x2="53875" y2="16341"/>
                        <a14:foregroundMark x1="55625" y1="33171" x2="55625" y2="33171"/>
                        <a14:foregroundMark x1="57313" y1="37805" x2="57313" y2="37805"/>
                        <a14:foregroundMark x1="58313" y1="27073" x2="58313" y2="27073"/>
                        <a14:foregroundMark x1="56625" y1="27073" x2="56625" y2="27073"/>
                        <a14:foregroundMark x1="56625" y1="27073" x2="56625" y2="27073"/>
                        <a14:foregroundMark x1="73563" y1="78780" x2="73563" y2="78780"/>
                        <a14:foregroundMark x1="77625" y1="71951" x2="77625" y2="71951"/>
                        <a14:foregroundMark x1="75188" y1="78780" x2="75188" y2="78780"/>
                        <a14:foregroundMark x1="73313" y1="68049" x2="73313" y2="68049"/>
                        <a14:foregroundMark x1="77000" y1="71463" x2="77000" y2="71463"/>
                        <a14:foregroundMark x1="78625" y1="59512" x2="78625" y2="59512"/>
                        <a14:foregroundMark x1="79313" y1="51707" x2="78313" y2="50000"/>
                        <a14:foregroundMark x1="77875" y1="46585" x2="77875" y2="46585"/>
                        <a14:backgroundMark x1="1812" y1="67561" x2="1812" y2="67561"/>
                        <a14:backgroundMark x1="2563" y1="88293" x2="2563" y2="88293"/>
                        <a14:backgroundMark x1="1375" y1="73171" x2="1375" y2="73171"/>
                        <a14:backgroundMark x1="1688" y1="62439" x2="1688" y2="62439"/>
                        <a14:backgroundMark x1="1500" y1="54634" x2="1500" y2="54634"/>
                        <a14:backgroundMark x1="1500" y1="59024" x2="1500" y2="59024"/>
                        <a14:backgroundMark x1="938" y1="70732" x2="938" y2="70732"/>
                        <a14:backgroundMark x1="1125" y1="74634" x2="1125" y2="78049"/>
                        <a14:backgroundMark x1="1250" y1="81951" x2="1250" y2="83659"/>
                        <a14:backgroundMark x1="500" y1="94390" x2="500" y2="94390"/>
                        <a14:backgroundMark x1="20938" y1="96098" x2="20938" y2="96098"/>
                        <a14:backgroundMark x1="12625" y1="98293" x2="12625" y2="98293"/>
                        <a14:backgroundMark x1="7875" y1="96098" x2="7875" y2="96098"/>
                        <a14:backgroundMark x1="4688" y1="90976" x2="4688" y2="90976"/>
                        <a14:backgroundMark x1="3562" y1="87561" x2="3562" y2="87561"/>
                        <a14:backgroundMark x1="2813" y1="81951" x2="2688" y2="80488"/>
                        <a14:backgroundMark x1="1688" y1="70244" x2="1688" y2="70244"/>
                        <a14:backgroundMark x1="1125" y1="64146" x2="1125" y2="64146"/>
                        <a14:backgroundMark x1="1125" y1="58537" x2="1125" y2="58537"/>
                        <a14:backgroundMark x1="1125" y1="65122" x2="938" y2="69756"/>
                        <a14:backgroundMark x1="938" y1="74634" x2="1125" y2="77561"/>
                        <a14:backgroundMark x1="1250" y1="85366" x2="1375" y2="90976"/>
                        <a14:backgroundMark x1="1375" y1="90488" x2="1375" y2="90488"/>
                        <a14:backgroundMark x1="2375" y1="93171" x2="2375" y2="93171"/>
                        <a14:backgroundMark x1="7125" y1="95610" x2="7125" y2="95610"/>
                        <a14:backgroundMark x1="63" y1="48293" x2="63" y2="48293"/>
                        <a14:backgroundMark x1="688" y1="53415" x2="688" y2="53415"/>
                        <a14:backgroundMark x1="1500" y1="64146" x2="1500" y2="64146"/>
                        <a14:backgroundMark x1="2375" y1="79756" x2="2375" y2="79756"/>
                        <a14:backgroundMark x1="1812" y1="90488" x2="1812" y2="90488"/>
                        <a14:backgroundMark x1="2688" y1="91707" x2="2688" y2="91707"/>
                        <a14:backgroundMark x1="8000" y1="93171" x2="8000" y2="93171"/>
                        <a14:backgroundMark x1="10000" y1="96585" x2="10000" y2="96585"/>
                        <a14:backgroundMark x1="13750" y1="96585" x2="13750" y2="96585"/>
                        <a14:backgroundMark x1="19375" y1="99512" x2="19375" y2="99512"/>
                        <a14:backgroundMark x1="21500" y1="95610" x2="21500" y2="95610"/>
                        <a14:backgroundMark x1="22250" y1="96585" x2="22250" y2="96585"/>
                        <a14:backgroundMark x1="22688" y1="96098" x2="23125" y2="96585"/>
                        <a14:backgroundMark x1="23813" y1="97317" x2="23813" y2="97317"/>
                        <a14:backgroundMark x1="25813" y1="96585" x2="25813" y2="96585"/>
                        <a14:backgroundMark x1="22500" y1="94878" x2="22500" y2="94878"/>
                        <a14:backgroundMark x1="22250" y1="95610" x2="20938" y2="97317"/>
                        <a14:backgroundMark x1="19375" y1="97317" x2="19375" y2="97317"/>
                        <a14:backgroundMark x1="17750" y1="97805" x2="17375" y2="98293"/>
                        <a14:backgroundMark x1="15500" y1="96098" x2="15500" y2="96098"/>
                        <a14:backgroundMark x1="1938" y1="62439" x2="1938" y2="62439"/>
                        <a14:backgroundMark x1="1375" y1="54634" x2="1375" y2="54634"/>
                        <a14:backgroundMark x1="1125" y1="50732" x2="1125" y2="50732"/>
                        <a14:backgroundMark x1="6438" y1="90976" x2="6438" y2="90976"/>
                        <a14:backgroundMark x1="6125" y1="90976" x2="6125" y2="90976"/>
                        <a14:backgroundMark x1="6000" y1="90976" x2="6000" y2="90976"/>
                        <a14:backgroundMark x1="6125" y1="92195" x2="6125" y2="92195"/>
                        <a14:backgroundMark x1="6250" y1="92683" x2="6250" y2="92683"/>
                        <a14:backgroundMark x1="6250" y1="92195" x2="6250" y2="92195"/>
                        <a14:backgroundMark x1="6438" y1="88780" x2="6438" y2="88780"/>
                        <a14:backgroundMark x1="6563" y1="90000" x2="6563" y2="90000"/>
                        <a14:backgroundMark x1="6563" y1="90976" x2="6563" y2="90976"/>
                        <a14:backgroundMark x1="6250" y1="91707" x2="6250" y2="91707"/>
                        <a14:backgroundMark x1="6250" y1="91707" x2="6250" y2="91707"/>
                      </a14:backgroundRemoval>
                    </a14:imgEffect>
                  </a14:imgLayer>
                </a14:imgProps>
              </a:ext>
              <a:ext uri="{28A0092B-C50C-407E-A947-70E740481C1C}">
                <a14:useLocalDpi xmlns:a14="http://schemas.microsoft.com/office/drawing/2010/main" val="0"/>
              </a:ext>
            </a:extLst>
          </a:blip>
          <a:stretch>
            <a:fillRect/>
          </a:stretch>
        </p:blipFill>
        <p:spPr>
          <a:xfrm>
            <a:off x="7398927" y="200140"/>
            <a:ext cx="4793073" cy="1228225"/>
          </a:xfrm>
          <a:prstGeom prst="rect">
            <a:avLst/>
          </a:prstGeom>
        </p:spPr>
      </p:pic>
      <p:sp>
        <p:nvSpPr>
          <p:cNvPr id="8" name="文字方塊 7">
            <a:extLst>
              <a:ext uri="{FF2B5EF4-FFF2-40B4-BE49-F238E27FC236}">
                <a16:creationId xmlns:a16="http://schemas.microsoft.com/office/drawing/2014/main" id="{2CD604FC-80B5-FE4E-8334-22FD67E7E1DF}"/>
              </a:ext>
            </a:extLst>
          </p:cNvPr>
          <p:cNvSpPr txBox="1"/>
          <p:nvPr userDrawn="1"/>
        </p:nvSpPr>
        <p:spPr>
          <a:xfrm>
            <a:off x="1004341" y="644577"/>
            <a:ext cx="184731" cy="369332"/>
          </a:xfrm>
          <a:prstGeom prst="rect">
            <a:avLst/>
          </a:prstGeom>
          <a:noFill/>
        </p:spPr>
        <p:txBody>
          <a:bodyPr wrap="none" rtlCol="0">
            <a:spAutoFit/>
          </a:bodyPr>
          <a:lstStyle/>
          <a:p>
            <a:endParaRPr kumimoji="1" lang="zh-TW" altLang="en-US" dirty="0"/>
          </a:p>
        </p:txBody>
      </p:sp>
      <p:sp>
        <p:nvSpPr>
          <p:cNvPr id="9" name="文字方塊 8">
            <a:extLst>
              <a:ext uri="{FF2B5EF4-FFF2-40B4-BE49-F238E27FC236}">
                <a16:creationId xmlns:a16="http://schemas.microsoft.com/office/drawing/2014/main" id="{B7BBC601-E91D-2948-A1E0-C987977702CE}"/>
              </a:ext>
            </a:extLst>
          </p:cNvPr>
          <p:cNvSpPr txBox="1"/>
          <p:nvPr userDrawn="1"/>
        </p:nvSpPr>
        <p:spPr>
          <a:xfrm>
            <a:off x="1" y="-30740"/>
            <a:ext cx="12192000" cy="252000"/>
          </a:xfrm>
          <a:prstGeom prst="rect">
            <a:avLst/>
          </a:prstGeom>
          <a:solidFill>
            <a:schemeClr val="tx2"/>
          </a:solidFill>
        </p:spPr>
        <p:txBody>
          <a:bodyPr wrap="square" rtlCol="0">
            <a:spAutoFit/>
          </a:bodyPr>
          <a:lstStyle/>
          <a:p>
            <a:endParaRPr kumimoji="1" lang="zh-TW" altLang="en-US" dirty="0"/>
          </a:p>
        </p:txBody>
      </p:sp>
      <p:sp>
        <p:nvSpPr>
          <p:cNvPr id="11" name="文字方塊 10">
            <a:extLst>
              <a:ext uri="{FF2B5EF4-FFF2-40B4-BE49-F238E27FC236}">
                <a16:creationId xmlns:a16="http://schemas.microsoft.com/office/drawing/2014/main" id="{D554ED81-C64A-3940-AE41-21CBB1A8D581}"/>
              </a:ext>
            </a:extLst>
          </p:cNvPr>
          <p:cNvSpPr txBox="1"/>
          <p:nvPr userDrawn="1"/>
        </p:nvSpPr>
        <p:spPr>
          <a:xfrm>
            <a:off x="0" y="6680950"/>
            <a:ext cx="12192000" cy="180000"/>
          </a:xfrm>
          <a:prstGeom prst="rect">
            <a:avLst/>
          </a:prstGeom>
          <a:solidFill>
            <a:schemeClr val="accent1"/>
          </a:solidFill>
        </p:spPr>
        <p:txBody>
          <a:bodyPr wrap="square" rtlCol="0">
            <a:spAutoFit/>
          </a:bodyPr>
          <a:lstStyle/>
          <a:p>
            <a:endParaRPr kumimoji="1" lang="zh-TW" altLang="en-US" dirty="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兩項物件">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12/10/18</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12/10/18</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12/10/18</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zh-TW" altLang="en-US" noProof="0"/>
              <a:t>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zh-TW" altLang="en-US" noProof="0"/>
              <a:t>按一下以編輯母片標題樣式</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12/10/18</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12/10/18</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12/10/18</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video" Target="../media/media1.mov"/><Relationship Id="rId2" Type="http://schemas.microsoft.com/office/2007/relationships/media" Target="../media/media1.mov"/><Relationship Id="rId1" Type="http://schemas.openxmlformats.org/officeDocument/2006/relationships/tags" Target="../tags/tag1.xml"/><Relationship Id="rId5" Type="http://schemas.openxmlformats.org/officeDocument/2006/relationships/image" Target="../media/image23.png"/><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video" Target="../media/media2.mov"/><Relationship Id="rId2" Type="http://schemas.microsoft.com/office/2007/relationships/media" Target="../media/media2.mov"/><Relationship Id="rId1" Type="http://schemas.openxmlformats.org/officeDocument/2006/relationships/tags" Target="../tags/tag2.xml"/><Relationship Id="rId5" Type="http://schemas.openxmlformats.org/officeDocument/2006/relationships/image" Target="../media/image24.png"/><Relationship Id="rId4"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video" Target="../media/media3.mov"/><Relationship Id="rId2" Type="http://schemas.microsoft.com/office/2007/relationships/media" Target="../media/media3.mov"/><Relationship Id="rId1" Type="http://schemas.openxmlformats.org/officeDocument/2006/relationships/tags" Target="../tags/tag3.xml"/><Relationship Id="rId5" Type="http://schemas.openxmlformats.org/officeDocument/2006/relationships/image" Target="../media/image25.png"/><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video" Target="../media/media4.mov"/><Relationship Id="rId2" Type="http://schemas.microsoft.com/office/2007/relationships/media" Target="../media/media4.mov"/><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video" Target="../media/media5.mov"/><Relationship Id="rId2" Type="http://schemas.microsoft.com/office/2007/relationships/media" Target="../media/media5.mov"/><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6547264-5A9B-407D-8576-4CD8673C22AE}"/>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
            <a:ext cx="12204000" cy="6857998"/>
          </a:xfrm>
        </p:spPr>
      </p:pic>
      <p:sp>
        <p:nvSpPr>
          <p:cNvPr id="3" name="Subtitle 2">
            <a:extLst>
              <a:ext uri="{FF2B5EF4-FFF2-40B4-BE49-F238E27FC236}">
                <a16:creationId xmlns:a16="http://schemas.microsoft.com/office/drawing/2014/main" id="{25E47BF9-74E4-4842-8F2A-FBE62E0DAAF7}"/>
              </a:ext>
            </a:extLst>
          </p:cNvPr>
          <p:cNvSpPr>
            <a:spLocks noGrp="1"/>
          </p:cNvSpPr>
          <p:nvPr>
            <p:ph type="subTitle" idx="1"/>
          </p:nvPr>
        </p:nvSpPr>
        <p:spPr>
          <a:xfrm>
            <a:off x="0" y="0"/>
            <a:ext cx="5729283" cy="6857998"/>
          </a:xfrm>
        </p:spPr>
        <p:txBody>
          <a:bodyPr/>
          <a:lstStyle/>
          <a:p>
            <a:r>
              <a:rPr lang="en-AU" dirty="0"/>
              <a:t>COMP90054</a:t>
            </a:r>
          </a:p>
          <a:p>
            <a:r>
              <a:rPr lang="en-AU" dirty="0"/>
              <a:t>Pacman: </a:t>
            </a:r>
            <a:r>
              <a:rPr lang="en-AU" sz="3200" dirty="0"/>
              <a:t>Capture the Flag</a:t>
            </a:r>
          </a:p>
          <a:p>
            <a:pPr lvl="1"/>
            <a:r>
              <a:rPr lang="en-AU" dirty="0">
                <a:latin typeface="Arial" panose="020B0604020202020204" pitchFamily="34" charset="0"/>
                <a:cs typeface="Arial" panose="020B0604020202020204" pitchFamily="34" charset="0"/>
              </a:rPr>
              <a:t>Presentation</a:t>
            </a:r>
          </a:p>
        </p:txBody>
      </p:sp>
      <p:sp>
        <p:nvSpPr>
          <p:cNvPr id="12" name="Text Placeholder 11">
            <a:extLst>
              <a:ext uri="{FF2B5EF4-FFF2-40B4-BE49-F238E27FC236}">
                <a16:creationId xmlns:a16="http://schemas.microsoft.com/office/drawing/2014/main" id="{FE50E431-47EE-47E6-B9CB-AD719F0F041A}"/>
              </a:ext>
            </a:extLst>
          </p:cNvPr>
          <p:cNvSpPr>
            <a:spLocks noGrp="1"/>
          </p:cNvSpPr>
          <p:nvPr>
            <p:ph type="body" sz="quarter" idx="14"/>
          </p:nvPr>
        </p:nvSpPr>
        <p:spPr/>
        <p:txBody>
          <a:bodyPr/>
          <a:lstStyle/>
          <a:p>
            <a:endParaRPr lang="en-AU" dirty="0"/>
          </a:p>
        </p:txBody>
      </p:sp>
      <p:sp>
        <p:nvSpPr>
          <p:cNvPr id="6" name="Text Placeholder 5">
            <a:extLst>
              <a:ext uri="{FF2B5EF4-FFF2-40B4-BE49-F238E27FC236}">
                <a16:creationId xmlns:a16="http://schemas.microsoft.com/office/drawing/2014/main" id="{F13CB51E-D72F-47E2-8C09-8796BEA8ED2C}"/>
              </a:ext>
            </a:extLst>
          </p:cNvPr>
          <p:cNvSpPr>
            <a:spLocks noGrp="1"/>
          </p:cNvSpPr>
          <p:nvPr>
            <p:ph type="body" sz="quarter" idx="16"/>
          </p:nvPr>
        </p:nvSpPr>
        <p:spPr>
          <a:xfrm>
            <a:off x="500063" y="5265337"/>
            <a:ext cx="3567112" cy="939520"/>
          </a:xfrm>
        </p:spPr>
        <p:txBody>
          <a:bodyPr>
            <a:normAutofit/>
          </a:bodyPr>
          <a:lstStyle/>
          <a:p>
            <a:r>
              <a:rPr lang="en-AU" dirty="0">
                <a:latin typeface="Arial" panose="020B0604020202020204" pitchFamily="34" charset="0"/>
                <a:cs typeface="Arial" panose="020B0604020202020204" pitchFamily="34" charset="0"/>
              </a:rPr>
              <a:t>Presenting team</a:t>
            </a:r>
          </a:p>
          <a:p>
            <a:pPr lvl="1"/>
            <a:r>
              <a:rPr lang="en-AU" dirty="0"/>
              <a:t>Level-256</a:t>
            </a:r>
            <a:endParaRPr lang="en-AU" dirty="0">
              <a:latin typeface="Arial" panose="020B0604020202020204" pitchFamily="34" charset="0"/>
              <a:cs typeface="Arial" panose="020B0604020202020204" pitchFamily="34" charset="0"/>
            </a:endParaRPr>
          </a:p>
        </p:txBody>
      </p:sp>
      <p:sp>
        <p:nvSpPr>
          <p:cNvPr id="13" name="Text Placeholder 12">
            <a:extLst>
              <a:ext uri="{FF2B5EF4-FFF2-40B4-BE49-F238E27FC236}">
                <a16:creationId xmlns:a16="http://schemas.microsoft.com/office/drawing/2014/main" id="{4A643A86-D425-45AA-86FB-5D405161931F}"/>
              </a:ext>
            </a:extLst>
          </p:cNvPr>
          <p:cNvSpPr>
            <a:spLocks noGrp="1"/>
          </p:cNvSpPr>
          <p:nvPr>
            <p:ph type="body" sz="quarter" idx="17"/>
          </p:nvPr>
        </p:nvSpPr>
        <p:spPr/>
        <p:txBody>
          <a:bodyPr/>
          <a:lstStyle/>
          <a:p>
            <a:endParaRPr lang="en-AU"/>
          </a:p>
        </p:txBody>
      </p:sp>
    </p:spTree>
    <p:extLst>
      <p:ext uri="{BB962C8B-B14F-4D97-AF65-F5344CB8AC3E}">
        <p14:creationId xmlns:p14="http://schemas.microsoft.com/office/powerpoint/2010/main" val="1202424196"/>
      </p:ext>
    </p:extLst>
  </p:cSld>
  <p:clrMapOvr>
    <a:masterClrMapping/>
  </p:clrMapOvr>
  <mc:AlternateContent xmlns:mc="http://schemas.openxmlformats.org/markup-compatibility/2006" xmlns:p14="http://schemas.microsoft.com/office/powerpoint/2010/main">
    <mc:Choice Requires="p14">
      <p:transition spd="slow" p14:dur="2000" advTm="10316"/>
    </mc:Choice>
    <mc:Fallback xmlns="">
      <p:transition spd="slow" advTm="1031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69B084-190C-D44B-AB0B-0DC95C3F754C}"/>
              </a:ext>
            </a:extLst>
          </p:cNvPr>
          <p:cNvSpPr>
            <a:spLocks noGrp="1"/>
          </p:cNvSpPr>
          <p:nvPr>
            <p:ph type="title"/>
          </p:nvPr>
        </p:nvSpPr>
        <p:spPr/>
        <p:txBody>
          <a:bodyPr/>
          <a:lstStyle/>
          <a:p>
            <a:r>
              <a:rPr kumimoji="1" lang="en-US" altLang="zh-TW" dirty="0"/>
              <a:t>Challenges </a:t>
            </a:r>
            <a:endParaRPr kumimoji="1" lang="zh-TW" altLang="en-US" dirty="0"/>
          </a:p>
        </p:txBody>
      </p:sp>
      <p:sp>
        <p:nvSpPr>
          <p:cNvPr id="3" name="內容版面配置區 2">
            <a:extLst>
              <a:ext uri="{FF2B5EF4-FFF2-40B4-BE49-F238E27FC236}">
                <a16:creationId xmlns:a16="http://schemas.microsoft.com/office/drawing/2014/main" id="{BC20E298-1B43-264C-B052-5CDFFEBA949A}"/>
              </a:ext>
            </a:extLst>
          </p:cNvPr>
          <p:cNvSpPr>
            <a:spLocks noGrp="1"/>
          </p:cNvSpPr>
          <p:nvPr>
            <p:ph idx="1"/>
          </p:nvPr>
        </p:nvSpPr>
        <p:spPr>
          <a:xfrm>
            <a:off x="316356" y="1656399"/>
            <a:ext cx="11408409" cy="4376944"/>
          </a:xfrm>
        </p:spPr>
        <p:txBody>
          <a:bodyPr/>
          <a:lstStyle/>
          <a:p>
            <a:pPr marL="457200" indent="-457200">
              <a:buFont typeface="Arial" panose="020B0604020202020204" pitchFamily="34" charset="0"/>
              <a:buChar char="•"/>
            </a:pPr>
            <a:r>
              <a:rPr kumimoji="1" lang="en-US" altLang="zh-TW" sz="2800" dirty="0"/>
              <a:t>Our defensive agent used to waste time chasing the opponent’s defensive agent that never eats food. To solve the problem, we keep a record of indexes of the opponent’s agents who has ever carried food. So that our defensive agent would only spend time defending those agents that would offend.</a:t>
            </a:r>
          </a:p>
          <a:p>
            <a:endParaRPr kumimoji="1" lang="en-AU" altLang="zh-TW" sz="2800" dirty="0"/>
          </a:p>
          <a:p>
            <a:endParaRPr kumimoji="1" lang="zh-TW" altLang="en-US" sz="2800" dirty="0"/>
          </a:p>
        </p:txBody>
      </p:sp>
      <p:sp>
        <p:nvSpPr>
          <p:cNvPr id="4" name="投影片編號版面配置區 3">
            <a:extLst>
              <a:ext uri="{FF2B5EF4-FFF2-40B4-BE49-F238E27FC236}">
                <a16:creationId xmlns:a16="http://schemas.microsoft.com/office/drawing/2014/main" id="{1637AFA3-42D5-8340-A68A-88057DAD0864}"/>
              </a:ext>
            </a:extLst>
          </p:cNvPr>
          <p:cNvSpPr>
            <a:spLocks noGrp="1"/>
          </p:cNvSpPr>
          <p:nvPr>
            <p:ph type="sldNum" sz="quarter" idx="12"/>
          </p:nvPr>
        </p:nvSpPr>
        <p:spPr/>
        <p:txBody>
          <a:bodyPr/>
          <a:lstStyle/>
          <a:p>
            <a:fld id="{DC22DD25-61AE-413C-B4D2-EF2365C9B2E1}" type="slidenum">
              <a:rPr lang="en-AU" noProof="0" smtClean="0"/>
              <a:t>10</a:t>
            </a:fld>
            <a:endParaRPr lang="en-AU" noProof="0"/>
          </a:p>
        </p:txBody>
      </p:sp>
      <p:sp>
        <p:nvSpPr>
          <p:cNvPr id="5" name="TextBox 4">
            <a:extLst>
              <a:ext uri="{FF2B5EF4-FFF2-40B4-BE49-F238E27FC236}">
                <a16:creationId xmlns:a16="http://schemas.microsoft.com/office/drawing/2014/main" id="{524A8329-3A20-0E4D-BB25-EFC767C15879}"/>
              </a:ext>
            </a:extLst>
          </p:cNvPr>
          <p:cNvSpPr txBox="1"/>
          <p:nvPr/>
        </p:nvSpPr>
        <p:spPr>
          <a:xfrm>
            <a:off x="2537460" y="3429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70578754"/>
      </p:ext>
    </p:extLst>
  </p:cSld>
  <p:clrMapOvr>
    <a:masterClrMapping/>
  </p:clrMapOvr>
  <mc:AlternateContent xmlns:mc="http://schemas.openxmlformats.org/markup-compatibility/2006" xmlns:p14="http://schemas.microsoft.com/office/powerpoint/2010/main">
    <mc:Choice Requires="p14">
      <p:transition spd="slow" p14:dur="2000" advTm="69496"/>
    </mc:Choice>
    <mc:Fallback xmlns="">
      <p:transition spd="slow" advTm="694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841E3C-7D12-CB4B-B00C-C3B41D41147A}"/>
              </a:ext>
            </a:extLst>
          </p:cNvPr>
          <p:cNvSpPr>
            <a:spLocks noGrp="1"/>
          </p:cNvSpPr>
          <p:nvPr>
            <p:ph type="title"/>
          </p:nvPr>
        </p:nvSpPr>
        <p:spPr/>
        <p:txBody>
          <a:bodyPr/>
          <a:lstStyle/>
          <a:p>
            <a:r>
              <a:rPr kumimoji="1" lang="en-US" altLang="zh-TW" dirty="0"/>
              <a:t>Further Improvements</a:t>
            </a:r>
            <a:endParaRPr kumimoji="1" lang="zh-TW" altLang="en-US" dirty="0"/>
          </a:p>
        </p:txBody>
      </p:sp>
      <p:sp>
        <p:nvSpPr>
          <p:cNvPr id="3" name="內容版面配置區 2">
            <a:extLst>
              <a:ext uri="{FF2B5EF4-FFF2-40B4-BE49-F238E27FC236}">
                <a16:creationId xmlns:a16="http://schemas.microsoft.com/office/drawing/2014/main" id="{8F847417-0D49-0E4C-B43A-A48014C27B5E}"/>
              </a:ext>
            </a:extLst>
          </p:cNvPr>
          <p:cNvSpPr>
            <a:spLocks noGrp="1"/>
          </p:cNvSpPr>
          <p:nvPr>
            <p:ph idx="1"/>
          </p:nvPr>
        </p:nvSpPr>
        <p:spPr>
          <a:xfrm>
            <a:off x="397650" y="1904375"/>
            <a:ext cx="11408409" cy="3814500"/>
          </a:xfrm>
        </p:spPr>
        <p:txBody>
          <a:bodyPr/>
          <a:lstStyle/>
          <a:p>
            <a:pPr marL="457200" indent="-457200">
              <a:buFont typeface="+mj-lt"/>
              <a:buAutoNum type="arabicPeriod"/>
            </a:pPr>
            <a:r>
              <a:rPr kumimoji="1" lang="en-US" altLang="zh-TW" sz="2800" dirty="0"/>
              <a:t>Defensive agent can perform better if it could predict the food the invading Pacman is going after and try to get in the way</a:t>
            </a:r>
          </a:p>
          <a:p>
            <a:pPr marL="457200" indent="-457200">
              <a:buFont typeface="+mj-lt"/>
              <a:buAutoNum type="arabicPeriod"/>
            </a:pPr>
            <a:r>
              <a:rPr kumimoji="1" lang="en-US" altLang="zh-TW" sz="2800" dirty="0"/>
              <a:t>Eat capsules and opponents more wisely to maximize scare time</a:t>
            </a:r>
          </a:p>
          <a:p>
            <a:pPr marL="457200" indent="-457200">
              <a:buFont typeface="+mj-lt"/>
              <a:buAutoNum type="arabicPeriod"/>
            </a:pPr>
            <a:r>
              <a:rPr kumimoji="1" lang="en-US" altLang="zh-TW" sz="2800" dirty="0"/>
              <a:t>Offensive agent’s path can be planned better to eat as many as food per step instead of always eating the closest food first</a:t>
            </a:r>
          </a:p>
          <a:p>
            <a:pPr marL="457200" indent="-457200">
              <a:buFont typeface="+mj-lt"/>
              <a:buAutoNum type="arabicPeriod"/>
            </a:pPr>
            <a:r>
              <a:rPr kumimoji="1" lang="en-US" altLang="zh-TW" sz="2800" dirty="0"/>
              <a:t>After eating an opponent, its distance can be estimated using the knowledge of the opponents’ start point</a:t>
            </a:r>
            <a:endParaRPr kumimoji="1" lang="zh-TW" altLang="en-US" sz="2800" dirty="0"/>
          </a:p>
        </p:txBody>
      </p:sp>
      <p:sp>
        <p:nvSpPr>
          <p:cNvPr id="4" name="投影片編號版面配置區 3">
            <a:extLst>
              <a:ext uri="{FF2B5EF4-FFF2-40B4-BE49-F238E27FC236}">
                <a16:creationId xmlns:a16="http://schemas.microsoft.com/office/drawing/2014/main" id="{A37700AC-8E73-E34B-950F-3B6CB63B1317}"/>
              </a:ext>
            </a:extLst>
          </p:cNvPr>
          <p:cNvSpPr>
            <a:spLocks noGrp="1"/>
          </p:cNvSpPr>
          <p:nvPr>
            <p:ph type="sldNum" sz="quarter" idx="12"/>
          </p:nvPr>
        </p:nvSpPr>
        <p:spPr/>
        <p:txBody>
          <a:bodyPr/>
          <a:lstStyle/>
          <a:p>
            <a:fld id="{DC22DD25-61AE-413C-B4D2-EF2365C9B2E1}" type="slidenum">
              <a:rPr lang="en-AU" noProof="0" smtClean="0"/>
              <a:t>11</a:t>
            </a:fld>
            <a:endParaRPr lang="en-AU" noProof="0"/>
          </a:p>
        </p:txBody>
      </p:sp>
    </p:spTree>
    <p:extLst>
      <p:ext uri="{BB962C8B-B14F-4D97-AF65-F5344CB8AC3E}">
        <p14:creationId xmlns:p14="http://schemas.microsoft.com/office/powerpoint/2010/main" val="2954849429"/>
      </p:ext>
    </p:extLst>
  </p:cSld>
  <p:clrMapOvr>
    <a:masterClrMapping/>
  </p:clrMapOvr>
  <mc:AlternateContent xmlns:mc="http://schemas.openxmlformats.org/markup-compatibility/2006" xmlns:p14="http://schemas.microsoft.com/office/powerpoint/2010/main">
    <mc:Choice Requires="p14">
      <p:transition spd="slow" p14:dur="2000" advTm="48960"/>
    </mc:Choice>
    <mc:Fallback xmlns="">
      <p:transition spd="slow" advTm="4896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841E3C-7D12-CB4B-B00C-C3B41D41147A}"/>
              </a:ext>
            </a:extLst>
          </p:cNvPr>
          <p:cNvSpPr>
            <a:spLocks noGrp="1"/>
          </p:cNvSpPr>
          <p:nvPr>
            <p:ph type="title"/>
          </p:nvPr>
        </p:nvSpPr>
        <p:spPr/>
        <p:txBody>
          <a:bodyPr/>
          <a:lstStyle/>
          <a:p>
            <a:r>
              <a:rPr kumimoji="1" lang="en-US" altLang="zh-TW" dirty="0"/>
              <a:t>Further Improvements</a:t>
            </a:r>
            <a:endParaRPr kumimoji="1" lang="zh-TW" altLang="en-US" dirty="0"/>
          </a:p>
        </p:txBody>
      </p:sp>
      <p:sp>
        <p:nvSpPr>
          <p:cNvPr id="3" name="內容版面配置區 2">
            <a:extLst>
              <a:ext uri="{FF2B5EF4-FFF2-40B4-BE49-F238E27FC236}">
                <a16:creationId xmlns:a16="http://schemas.microsoft.com/office/drawing/2014/main" id="{8F847417-0D49-0E4C-B43A-A48014C27B5E}"/>
              </a:ext>
            </a:extLst>
          </p:cNvPr>
          <p:cNvSpPr>
            <a:spLocks noGrp="1"/>
          </p:cNvSpPr>
          <p:nvPr>
            <p:ph idx="1"/>
          </p:nvPr>
        </p:nvSpPr>
        <p:spPr>
          <a:xfrm>
            <a:off x="397650" y="1904375"/>
            <a:ext cx="11408409" cy="3814500"/>
          </a:xfrm>
        </p:spPr>
        <p:txBody>
          <a:bodyPr vert="horz" lIns="91440" tIns="45720" rIns="91440" bIns="45720" rtlCol="0" anchor="t">
            <a:noAutofit/>
          </a:bodyPr>
          <a:lstStyle/>
          <a:p>
            <a:pPr marL="514350" indent="-514350">
              <a:buFont typeface="+mj-lt"/>
              <a:buAutoNum type="arabicPeriod" startAt="5"/>
            </a:pPr>
            <a:r>
              <a:rPr kumimoji="1" lang="en-US" altLang="zh-TW" sz="2800" dirty="0"/>
              <a:t>Adding the concept</a:t>
            </a:r>
            <a:r>
              <a:rPr lang="en-US" altLang="zh-TW" sz="2800" dirty="0"/>
              <a:t> of time -&gt; So the </a:t>
            </a:r>
            <a:r>
              <a:rPr lang="en-US" altLang="zh-TW" sz="2800" dirty="0" err="1"/>
              <a:t>pacman</a:t>
            </a:r>
            <a:r>
              <a:rPr lang="en-US" altLang="zh-TW" sz="2800" dirty="0"/>
              <a:t> knows how to choose more wisely when time is almost up.</a:t>
            </a:r>
            <a:endParaRPr lang="en-US" dirty="0"/>
          </a:p>
          <a:p>
            <a:pPr marL="514350" indent="-514350">
              <a:buAutoNum type="arabicPeriod" startAt="5"/>
            </a:pPr>
            <a:r>
              <a:rPr lang="en-US" altLang="zh-TW" sz="2800" dirty="0"/>
              <a:t>Use approximate Q-Learning to shape weights and learn from experience-&gt; we tried it, but the weights are hard to control and are sensitive to changes in features.</a:t>
            </a:r>
          </a:p>
          <a:p>
            <a:pPr marL="514350" indent="-514350">
              <a:buAutoNum type="arabicPeriod" startAt="5"/>
            </a:pPr>
            <a:r>
              <a:rPr kumimoji="1" lang="en-US" altLang="zh-TW" sz="2800" dirty="0"/>
              <a:t>Apply</a:t>
            </a:r>
            <a:r>
              <a:rPr lang="en-US" altLang="zh-TW" sz="2800" dirty="0"/>
              <a:t> game theory to auto-switch between offender and defender.</a:t>
            </a:r>
            <a:endParaRPr lang="en-US" dirty="0"/>
          </a:p>
        </p:txBody>
      </p:sp>
      <p:sp>
        <p:nvSpPr>
          <p:cNvPr id="4" name="投影片編號版面配置區 3">
            <a:extLst>
              <a:ext uri="{FF2B5EF4-FFF2-40B4-BE49-F238E27FC236}">
                <a16:creationId xmlns:a16="http://schemas.microsoft.com/office/drawing/2014/main" id="{A37700AC-8E73-E34B-950F-3B6CB63B1317}"/>
              </a:ext>
            </a:extLst>
          </p:cNvPr>
          <p:cNvSpPr>
            <a:spLocks noGrp="1"/>
          </p:cNvSpPr>
          <p:nvPr>
            <p:ph type="sldNum" sz="quarter" idx="12"/>
          </p:nvPr>
        </p:nvSpPr>
        <p:spPr/>
        <p:txBody>
          <a:bodyPr/>
          <a:lstStyle/>
          <a:p>
            <a:fld id="{DC22DD25-61AE-413C-B4D2-EF2365C9B2E1}" type="slidenum">
              <a:rPr lang="en-AU" noProof="0" smtClean="0"/>
              <a:t>12</a:t>
            </a:fld>
            <a:endParaRPr lang="en-AU" noProof="0"/>
          </a:p>
        </p:txBody>
      </p:sp>
    </p:spTree>
    <p:extLst>
      <p:ext uri="{BB962C8B-B14F-4D97-AF65-F5344CB8AC3E}">
        <p14:creationId xmlns:p14="http://schemas.microsoft.com/office/powerpoint/2010/main" val="3453844455"/>
      </p:ext>
    </p:extLst>
  </p:cSld>
  <p:clrMapOvr>
    <a:masterClrMapping/>
  </p:clrMapOvr>
  <mc:AlternateContent xmlns:mc="http://schemas.openxmlformats.org/markup-compatibility/2006" xmlns:p14="http://schemas.microsoft.com/office/powerpoint/2010/main">
    <mc:Choice Requires="p14">
      <p:transition spd="slow" p14:dur="2000" advTm="34204"/>
    </mc:Choice>
    <mc:Fallback xmlns="">
      <p:transition spd="slow" advTm="3420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6C9854-9056-C346-9708-3B6B763180E4}"/>
              </a:ext>
            </a:extLst>
          </p:cNvPr>
          <p:cNvSpPr>
            <a:spLocks noGrp="1"/>
          </p:cNvSpPr>
          <p:nvPr>
            <p:ph type="title"/>
          </p:nvPr>
        </p:nvSpPr>
        <p:spPr>
          <a:xfrm>
            <a:off x="1428765" y="389382"/>
            <a:ext cx="9149588" cy="887360"/>
          </a:xfrm>
        </p:spPr>
        <p:txBody>
          <a:bodyPr/>
          <a:lstStyle/>
          <a:p>
            <a:r>
              <a:rPr kumimoji="1" lang="en-US" altLang="zh-TW" dirty="0"/>
              <a:t>Demo 1  - escape corner</a:t>
            </a:r>
            <a:br>
              <a:rPr kumimoji="1" lang="en-US" altLang="zh-TW" dirty="0"/>
            </a:br>
            <a:r>
              <a:rPr kumimoji="1" lang="en-US" altLang="zh-TW" dirty="0"/>
              <a:t>(Approximate Q-learning)</a:t>
            </a:r>
            <a:endParaRPr kumimoji="1" lang="zh-TW" altLang="en-US" dirty="0"/>
          </a:p>
        </p:txBody>
      </p:sp>
      <p:sp>
        <p:nvSpPr>
          <p:cNvPr id="4" name="投影片編號版面配置區 3">
            <a:extLst>
              <a:ext uri="{FF2B5EF4-FFF2-40B4-BE49-F238E27FC236}">
                <a16:creationId xmlns:a16="http://schemas.microsoft.com/office/drawing/2014/main" id="{11C2BA20-DE68-6148-8AEC-413CC160AA3F}"/>
              </a:ext>
            </a:extLst>
          </p:cNvPr>
          <p:cNvSpPr>
            <a:spLocks noGrp="1"/>
          </p:cNvSpPr>
          <p:nvPr>
            <p:ph type="sldNum" sz="quarter" idx="12"/>
          </p:nvPr>
        </p:nvSpPr>
        <p:spPr/>
        <p:txBody>
          <a:bodyPr/>
          <a:lstStyle/>
          <a:p>
            <a:fld id="{DC22DD25-61AE-413C-B4D2-EF2365C9B2E1}" type="slidenum">
              <a:rPr lang="en-AU" noProof="0" smtClean="0"/>
              <a:t>13</a:t>
            </a:fld>
            <a:endParaRPr lang="en-AU" noProof="0"/>
          </a:p>
        </p:txBody>
      </p:sp>
      <p:pic>
        <p:nvPicPr>
          <p:cNvPr id="3" name="escape-corner">
            <a:hlinkClick r:id="" action="ppaction://media"/>
            <a:extLst>
              <a:ext uri="{FF2B5EF4-FFF2-40B4-BE49-F238E27FC236}">
                <a16:creationId xmlns:a16="http://schemas.microsoft.com/office/drawing/2014/main" id="{97B18294-B414-CC43-9885-AAFB319274A1}"/>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820885" y="2231963"/>
            <a:ext cx="4078968" cy="3850546"/>
          </a:xfrm>
          <a:prstGeom prst="rect">
            <a:avLst/>
          </a:prstGeom>
        </p:spPr>
      </p:pic>
      <p:sp>
        <p:nvSpPr>
          <p:cNvPr id="8" name="內容版面配置區 2">
            <a:extLst>
              <a:ext uri="{FF2B5EF4-FFF2-40B4-BE49-F238E27FC236}">
                <a16:creationId xmlns:a16="http://schemas.microsoft.com/office/drawing/2014/main" id="{C0CD6C5E-F12F-5844-B74B-869DB1A9BC6E}"/>
              </a:ext>
            </a:extLst>
          </p:cNvPr>
          <p:cNvSpPr>
            <a:spLocks noGrp="1"/>
          </p:cNvSpPr>
          <p:nvPr>
            <p:ph idx="1"/>
          </p:nvPr>
        </p:nvSpPr>
        <p:spPr>
          <a:xfrm>
            <a:off x="386764" y="1360090"/>
            <a:ext cx="4300850" cy="599339"/>
          </a:xfrm>
        </p:spPr>
        <p:txBody>
          <a:bodyPr/>
          <a:lstStyle/>
          <a:p>
            <a:r>
              <a:rPr kumimoji="1" lang="en-US" altLang="zh-TW" sz="2800" dirty="0"/>
              <a:t>Display agent:</a:t>
            </a:r>
            <a:r>
              <a:rPr kumimoji="1" lang="en-US" altLang="zh-TW" sz="2800" dirty="0">
                <a:solidFill>
                  <a:srgbClr val="FF0000"/>
                </a:solidFill>
              </a:rPr>
              <a:t> Red </a:t>
            </a:r>
            <a:r>
              <a:rPr kumimoji="1" lang="en-US" altLang="zh-TW" sz="2800" dirty="0"/>
              <a:t>team</a:t>
            </a:r>
            <a:endParaRPr kumimoji="1" lang="zh-TW" altLang="en-US" sz="2800" dirty="0"/>
          </a:p>
        </p:txBody>
      </p:sp>
    </p:spTree>
    <p:custDataLst>
      <p:tags r:id="rId1"/>
    </p:custDataLst>
    <p:extLst>
      <p:ext uri="{BB962C8B-B14F-4D97-AF65-F5344CB8AC3E}">
        <p14:creationId xmlns:p14="http://schemas.microsoft.com/office/powerpoint/2010/main" val="1143289635"/>
      </p:ext>
    </p:extLst>
  </p:cSld>
  <p:clrMapOvr>
    <a:masterClrMapping/>
  </p:clrMapOvr>
  <mc:AlternateContent xmlns:mc="http://schemas.openxmlformats.org/markup-compatibility/2006" xmlns:p14="http://schemas.microsoft.com/office/powerpoint/2010/main">
    <mc:Choice Requires="p14">
      <p:transition spd="slow" p14:dur="2000" advTm="43223"/>
    </mc:Choice>
    <mc:Fallback xmlns="">
      <p:transition spd="slow" advTm="43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34581" objId="3"/>
        <p14:stopEvt time="42371" objId="3"/>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6C9854-9056-C346-9708-3B6B763180E4}"/>
              </a:ext>
            </a:extLst>
          </p:cNvPr>
          <p:cNvSpPr>
            <a:spLocks noGrp="1"/>
          </p:cNvSpPr>
          <p:nvPr>
            <p:ph type="title"/>
          </p:nvPr>
        </p:nvSpPr>
        <p:spPr>
          <a:xfrm>
            <a:off x="1428765" y="378866"/>
            <a:ext cx="9149588" cy="887360"/>
          </a:xfrm>
        </p:spPr>
        <p:txBody>
          <a:bodyPr/>
          <a:lstStyle/>
          <a:p>
            <a:r>
              <a:rPr kumimoji="1" lang="en-US" altLang="zh-TW" dirty="0"/>
              <a:t>Demo 2  - escape ghost</a:t>
            </a:r>
            <a:br>
              <a:rPr kumimoji="1" lang="en-US" altLang="zh-TW" dirty="0"/>
            </a:br>
            <a:r>
              <a:rPr kumimoji="1" lang="en-US" altLang="zh-TW" dirty="0"/>
              <a:t>(Approximate Q-learning)</a:t>
            </a:r>
            <a:endParaRPr kumimoji="1" lang="zh-TW" altLang="en-US" dirty="0"/>
          </a:p>
        </p:txBody>
      </p:sp>
      <p:sp>
        <p:nvSpPr>
          <p:cNvPr id="4" name="投影片編號版面配置區 3">
            <a:extLst>
              <a:ext uri="{FF2B5EF4-FFF2-40B4-BE49-F238E27FC236}">
                <a16:creationId xmlns:a16="http://schemas.microsoft.com/office/drawing/2014/main" id="{11C2BA20-DE68-6148-8AEC-413CC160AA3F}"/>
              </a:ext>
            </a:extLst>
          </p:cNvPr>
          <p:cNvSpPr>
            <a:spLocks noGrp="1"/>
          </p:cNvSpPr>
          <p:nvPr>
            <p:ph type="sldNum" sz="quarter" idx="12"/>
          </p:nvPr>
        </p:nvSpPr>
        <p:spPr/>
        <p:txBody>
          <a:bodyPr/>
          <a:lstStyle/>
          <a:p>
            <a:fld id="{DC22DD25-61AE-413C-B4D2-EF2365C9B2E1}" type="slidenum">
              <a:rPr lang="en-AU" noProof="0" smtClean="0"/>
              <a:t>14</a:t>
            </a:fld>
            <a:endParaRPr lang="en-AU" noProof="0"/>
          </a:p>
        </p:txBody>
      </p:sp>
      <p:sp>
        <p:nvSpPr>
          <p:cNvPr id="5" name="內容版面配置區 2">
            <a:extLst>
              <a:ext uri="{FF2B5EF4-FFF2-40B4-BE49-F238E27FC236}">
                <a16:creationId xmlns:a16="http://schemas.microsoft.com/office/drawing/2014/main" id="{A3CB7DAF-D6BC-3148-A930-ABD938EB42AB}"/>
              </a:ext>
            </a:extLst>
          </p:cNvPr>
          <p:cNvSpPr>
            <a:spLocks noGrp="1"/>
          </p:cNvSpPr>
          <p:nvPr>
            <p:ph idx="1"/>
          </p:nvPr>
        </p:nvSpPr>
        <p:spPr>
          <a:xfrm>
            <a:off x="386764" y="1360090"/>
            <a:ext cx="4300850" cy="599339"/>
          </a:xfrm>
        </p:spPr>
        <p:txBody>
          <a:bodyPr/>
          <a:lstStyle/>
          <a:p>
            <a:r>
              <a:rPr kumimoji="1" lang="en-US" altLang="zh-TW" sz="2800" dirty="0"/>
              <a:t>Display agent:</a:t>
            </a:r>
            <a:r>
              <a:rPr kumimoji="1" lang="en-US" altLang="zh-TW" sz="2800" dirty="0">
                <a:solidFill>
                  <a:srgbClr val="FF0000"/>
                </a:solidFill>
              </a:rPr>
              <a:t> Red </a:t>
            </a:r>
            <a:r>
              <a:rPr kumimoji="1" lang="en-US" altLang="zh-TW" sz="2800" dirty="0"/>
              <a:t>team</a:t>
            </a:r>
            <a:endParaRPr kumimoji="1" lang="zh-TW" altLang="en-US" sz="2800" dirty="0"/>
          </a:p>
        </p:txBody>
      </p:sp>
      <p:pic>
        <p:nvPicPr>
          <p:cNvPr id="7" name="ghost-escape">
            <a:hlinkClick r:id="" action="ppaction://media"/>
            <a:extLst>
              <a:ext uri="{FF2B5EF4-FFF2-40B4-BE49-F238E27FC236}">
                <a16:creationId xmlns:a16="http://schemas.microsoft.com/office/drawing/2014/main" id="{C50C772F-B39E-904F-AD86-8761495A89BA}"/>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725426" y="2252984"/>
            <a:ext cx="4314989" cy="3763804"/>
          </a:xfrm>
          <a:prstGeom prst="rect">
            <a:avLst/>
          </a:prstGeom>
        </p:spPr>
      </p:pic>
    </p:spTree>
    <p:custDataLst>
      <p:tags r:id="rId1"/>
    </p:custDataLst>
    <p:extLst>
      <p:ext uri="{BB962C8B-B14F-4D97-AF65-F5344CB8AC3E}">
        <p14:creationId xmlns:p14="http://schemas.microsoft.com/office/powerpoint/2010/main" val="972464731"/>
      </p:ext>
    </p:extLst>
  </p:cSld>
  <p:clrMapOvr>
    <a:masterClrMapping/>
  </p:clrMapOvr>
  <mc:AlternateContent xmlns:mc="http://schemas.openxmlformats.org/markup-compatibility/2006" xmlns:p14="http://schemas.microsoft.com/office/powerpoint/2010/main">
    <mc:Choice Requires="p14">
      <p:transition spd="slow" p14:dur="2000" advTm="25324"/>
    </mc:Choice>
    <mc:Fallback xmlns="">
      <p:transition spd="slow" advTm="253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19801" objId="7"/>
        <p14:stopEvt time="24239" objId="7"/>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6C9854-9056-C346-9708-3B6B763180E4}"/>
              </a:ext>
            </a:extLst>
          </p:cNvPr>
          <p:cNvSpPr>
            <a:spLocks noGrp="1"/>
          </p:cNvSpPr>
          <p:nvPr>
            <p:ph type="title"/>
          </p:nvPr>
        </p:nvSpPr>
        <p:spPr>
          <a:xfrm>
            <a:off x="1428765" y="378866"/>
            <a:ext cx="9149588" cy="887360"/>
          </a:xfrm>
        </p:spPr>
        <p:txBody>
          <a:bodyPr/>
          <a:lstStyle/>
          <a:p>
            <a:r>
              <a:rPr kumimoji="1" lang="en-US" altLang="zh-TW" dirty="0"/>
              <a:t>Demo 3  - blocked area</a:t>
            </a:r>
            <a:br>
              <a:rPr kumimoji="1" lang="en-US" altLang="zh-TW" dirty="0"/>
            </a:br>
            <a:r>
              <a:rPr kumimoji="1" lang="en-US" altLang="zh-TW" dirty="0"/>
              <a:t>(Monte Carlo Tree Search)</a:t>
            </a:r>
            <a:endParaRPr kumimoji="1" lang="zh-TW" altLang="en-US" dirty="0"/>
          </a:p>
        </p:txBody>
      </p:sp>
      <p:sp>
        <p:nvSpPr>
          <p:cNvPr id="4" name="投影片編號版面配置區 3">
            <a:extLst>
              <a:ext uri="{FF2B5EF4-FFF2-40B4-BE49-F238E27FC236}">
                <a16:creationId xmlns:a16="http://schemas.microsoft.com/office/drawing/2014/main" id="{11C2BA20-DE68-6148-8AEC-413CC160AA3F}"/>
              </a:ext>
            </a:extLst>
          </p:cNvPr>
          <p:cNvSpPr>
            <a:spLocks noGrp="1"/>
          </p:cNvSpPr>
          <p:nvPr>
            <p:ph type="sldNum" sz="quarter" idx="12"/>
          </p:nvPr>
        </p:nvSpPr>
        <p:spPr/>
        <p:txBody>
          <a:bodyPr/>
          <a:lstStyle/>
          <a:p>
            <a:fld id="{DC22DD25-61AE-413C-B4D2-EF2365C9B2E1}" type="slidenum">
              <a:rPr lang="en-AU" noProof="0" smtClean="0"/>
              <a:t>15</a:t>
            </a:fld>
            <a:endParaRPr lang="en-AU" noProof="0"/>
          </a:p>
        </p:txBody>
      </p:sp>
      <p:sp>
        <p:nvSpPr>
          <p:cNvPr id="5" name="內容版面配置區 2">
            <a:extLst>
              <a:ext uri="{FF2B5EF4-FFF2-40B4-BE49-F238E27FC236}">
                <a16:creationId xmlns:a16="http://schemas.microsoft.com/office/drawing/2014/main" id="{A3CB7DAF-D6BC-3148-A930-ABD938EB42AB}"/>
              </a:ext>
            </a:extLst>
          </p:cNvPr>
          <p:cNvSpPr>
            <a:spLocks noGrp="1"/>
          </p:cNvSpPr>
          <p:nvPr>
            <p:ph idx="1"/>
          </p:nvPr>
        </p:nvSpPr>
        <p:spPr>
          <a:xfrm>
            <a:off x="386764" y="1360090"/>
            <a:ext cx="4300850" cy="599339"/>
          </a:xfrm>
        </p:spPr>
        <p:txBody>
          <a:bodyPr/>
          <a:lstStyle/>
          <a:p>
            <a:r>
              <a:rPr kumimoji="1" lang="en-US" altLang="zh-TW" sz="2800" dirty="0"/>
              <a:t>Display agent:</a:t>
            </a:r>
            <a:r>
              <a:rPr kumimoji="1" lang="en-US" altLang="zh-TW" sz="2800" dirty="0">
                <a:solidFill>
                  <a:srgbClr val="FF0000"/>
                </a:solidFill>
              </a:rPr>
              <a:t> Red </a:t>
            </a:r>
            <a:r>
              <a:rPr kumimoji="1" lang="en-US" altLang="zh-TW" sz="2800" dirty="0"/>
              <a:t>team</a:t>
            </a:r>
            <a:endParaRPr kumimoji="1" lang="zh-TW" altLang="en-US" sz="2800" dirty="0"/>
          </a:p>
        </p:txBody>
      </p:sp>
      <p:pic>
        <p:nvPicPr>
          <p:cNvPr id="3" name="eatSimulation">
            <a:hlinkClick r:id="" action="ppaction://media"/>
            <a:extLst>
              <a:ext uri="{FF2B5EF4-FFF2-40B4-BE49-F238E27FC236}">
                <a16:creationId xmlns:a16="http://schemas.microsoft.com/office/drawing/2014/main" id="{FC5148E0-B1D3-B145-B19E-5C6D319A3EE4}"/>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516805" y="2024938"/>
            <a:ext cx="4176767" cy="4330125"/>
          </a:xfrm>
          <a:prstGeom prst="rect">
            <a:avLst/>
          </a:prstGeom>
        </p:spPr>
      </p:pic>
    </p:spTree>
    <p:custDataLst>
      <p:tags r:id="rId1"/>
    </p:custDataLst>
    <p:extLst>
      <p:ext uri="{BB962C8B-B14F-4D97-AF65-F5344CB8AC3E}">
        <p14:creationId xmlns:p14="http://schemas.microsoft.com/office/powerpoint/2010/main" val="1238680079"/>
      </p:ext>
    </p:extLst>
  </p:cSld>
  <p:clrMapOvr>
    <a:masterClrMapping/>
  </p:clrMapOvr>
  <mc:AlternateContent xmlns:mc="http://schemas.openxmlformats.org/markup-compatibility/2006" xmlns:p14="http://schemas.microsoft.com/office/powerpoint/2010/main">
    <mc:Choice Requires="p14">
      <p:transition spd="slow" p14:dur="2000" advTm="42710"/>
    </mc:Choice>
    <mc:Fallback xmlns="">
      <p:transition spd="slow" advTm="427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20197" objId="3"/>
        <p14:stopEvt time="37340" objId="3"/>
        <p14:playEvt time="39402" objId="3"/>
        <p14:stopEvt time="42710" objId="3"/>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6C9854-9056-C346-9708-3B6B763180E4}"/>
              </a:ext>
            </a:extLst>
          </p:cNvPr>
          <p:cNvSpPr>
            <a:spLocks noGrp="1"/>
          </p:cNvSpPr>
          <p:nvPr>
            <p:ph type="title"/>
          </p:nvPr>
        </p:nvSpPr>
        <p:spPr>
          <a:xfrm>
            <a:off x="1428765" y="378866"/>
            <a:ext cx="9149588" cy="887360"/>
          </a:xfrm>
        </p:spPr>
        <p:txBody>
          <a:bodyPr/>
          <a:lstStyle/>
          <a:p>
            <a:r>
              <a:rPr kumimoji="1" lang="en-US" altLang="zh-TW" dirty="0"/>
              <a:t>Demo 4  - bypassing ghost</a:t>
            </a:r>
            <a:br>
              <a:rPr kumimoji="1" lang="en-US" altLang="zh-TW" dirty="0"/>
            </a:br>
            <a:r>
              <a:rPr kumimoji="1" lang="en-US" altLang="zh-TW" dirty="0"/>
              <a:t>(Classical Planning)</a:t>
            </a:r>
            <a:endParaRPr kumimoji="1" lang="zh-TW" altLang="en-US" dirty="0"/>
          </a:p>
        </p:txBody>
      </p:sp>
      <p:sp>
        <p:nvSpPr>
          <p:cNvPr id="4" name="投影片編號版面配置區 3">
            <a:extLst>
              <a:ext uri="{FF2B5EF4-FFF2-40B4-BE49-F238E27FC236}">
                <a16:creationId xmlns:a16="http://schemas.microsoft.com/office/drawing/2014/main" id="{11C2BA20-DE68-6148-8AEC-413CC160AA3F}"/>
              </a:ext>
            </a:extLst>
          </p:cNvPr>
          <p:cNvSpPr>
            <a:spLocks noGrp="1"/>
          </p:cNvSpPr>
          <p:nvPr>
            <p:ph type="sldNum" sz="quarter" idx="12"/>
          </p:nvPr>
        </p:nvSpPr>
        <p:spPr/>
        <p:txBody>
          <a:bodyPr/>
          <a:lstStyle/>
          <a:p>
            <a:fld id="{DC22DD25-61AE-413C-B4D2-EF2365C9B2E1}" type="slidenum">
              <a:rPr lang="en-AU" noProof="0" smtClean="0"/>
              <a:t>16</a:t>
            </a:fld>
            <a:endParaRPr lang="en-AU" noProof="0"/>
          </a:p>
        </p:txBody>
      </p:sp>
      <p:sp>
        <p:nvSpPr>
          <p:cNvPr id="5" name="內容版面配置區 2">
            <a:extLst>
              <a:ext uri="{FF2B5EF4-FFF2-40B4-BE49-F238E27FC236}">
                <a16:creationId xmlns:a16="http://schemas.microsoft.com/office/drawing/2014/main" id="{A3CB7DAF-D6BC-3148-A930-ABD938EB42AB}"/>
              </a:ext>
            </a:extLst>
          </p:cNvPr>
          <p:cNvSpPr>
            <a:spLocks noGrp="1"/>
          </p:cNvSpPr>
          <p:nvPr>
            <p:ph idx="1"/>
          </p:nvPr>
        </p:nvSpPr>
        <p:spPr>
          <a:xfrm>
            <a:off x="386764" y="1360090"/>
            <a:ext cx="4300850" cy="599339"/>
          </a:xfrm>
        </p:spPr>
        <p:txBody>
          <a:bodyPr/>
          <a:lstStyle/>
          <a:p>
            <a:r>
              <a:rPr kumimoji="1" lang="en-US" altLang="zh-TW" sz="2800" dirty="0"/>
              <a:t>Display agent:</a:t>
            </a:r>
            <a:r>
              <a:rPr kumimoji="1" lang="en-US" altLang="zh-TW" sz="2800" dirty="0">
                <a:solidFill>
                  <a:srgbClr val="FF0000"/>
                </a:solidFill>
              </a:rPr>
              <a:t> Red </a:t>
            </a:r>
            <a:r>
              <a:rPr kumimoji="1" lang="en-US" altLang="zh-TW" sz="2800" dirty="0"/>
              <a:t>team</a:t>
            </a:r>
            <a:endParaRPr kumimoji="1" lang="zh-TW" altLang="en-US" sz="2800" dirty="0"/>
          </a:p>
        </p:txBody>
      </p:sp>
      <p:pic>
        <p:nvPicPr>
          <p:cNvPr id="3" name="goingAround">
            <a:hlinkClick r:id="" action="ppaction://media"/>
            <a:extLst>
              <a:ext uri="{FF2B5EF4-FFF2-40B4-BE49-F238E27FC236}">
                <a16:creationId xmlns:a16="http://schemas.microsoft.com/office/drawing/2014/main" id="{025DA117-4A98-E24C-9DA3-AAA823ECD455}"/>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578280" y="2053292"/>
            <a:ext cx="4609279" cy="4219557"/>
          </a:xfrm>
          <a:prstGeom prst="rect">
            <a:avLst/>
          </a:prstGeom>
        </p:spPr>
      </p:pic>
    </p:spTree>
    <p:custDataLst>
      <p:tags r:id="rId1"/>
    </p:custDataLst>
    <p:extLst>
      <p:ext uri="{BB962C8B-B14F-4D97-AF65-F5344CB8AC3E}">
        <p14:creationId xmlns:p14="http://schemas.microsoft.com/office/powerpoint/2010/main" val="3992606910"/>
      </p:ext>
    </p:extLst>
  </p:cSld>
  <p:clrMapOvr>
    <a:masterClrMapping/>
  </p:clrMapOvr>
  <mc:AlternateContent xmlns:mc="http://schemas.openxmlformats.org/markup-compatibility/2006" xmlns:p14="http://schemas.microsoft.com/office/powerpoint/2010/main">
    <mc:Choice Requires="p14">
      <p:transition spd="slow" p14:dur="2000" advTm="19069"/>
    </mc:Choice>
    <mc:Fallback xmlns="">
      <p:transition spd="slow" advTm="190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mod="1">
    <p:ext uri="{E180D4A7-C9FB-4DFB-919C-405C955672EB}">
      <p14:showEvtLst xmlns:p14="http://schemas.microsoft.com/office/powerpoint/2010/main">
        <p14:playEvt time="4164" objId="3"/>
        <p14:stopEvt time="14484" objId="3"/>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6C9854-9056-C346-9708-3B6B763180E4}"/>
              </a:ext>
            </a:extLst>
          </p:cNvPr>
          <p:cNvSpPr>
            <a:spLocks noGrp="1"/>
          </p:cNvSpPr>
          <p:nvPr>
            <p:ph type="title"/>
          </p:nvPr>
        </p:nvSpPr>
        <p:spPr>
          <a:xfrm>
            <a:off x="1428765" y="378866"/>
            <a:ext cx="9149588" cy="887360"/>
          </a:xfrm>
        </p:spPr>
        <p:txBody>
          <a:bodyPr/>
          <a:lstStyle/>
          <a:p>
            <a:r>
              <a:rPr kumimoji="1" lang="en-US" altLang="zh-TW" dirty="0"/>
              <a:t>Demo 2  - trapping enemy</a:t>
            </a:r>
            <a:br>
              <a:rPr kumimoji="1" lang="en-US" altLang="zh-TW" dirty="0"/>
            </a:br>
            <a:r>
              <a:rPr kumimoji="1" lang="en-US" altLang="zh-TW" dirty="0"/>
              <a:t>(Defensive agent’s strategy)</a:t>
            </a:r>
            <a:endParaRPr kumimoji="1" lang="zh-TW" altLang="en-US" dirty="0"/>
          </a:p>
        </p:txBody>
      </p:sp>
      <p:sp>
        <p:nvSpPr>
          <p:cNvPr id="4" name="投影片編號版面配置區 3">
            <a:extLst>
              <a:ext uri="{FF2B5EF4-FFF2-40B4-BE49-F238E27FC236}">
                <a16:creationId xmlns:a16="http://schemas.microsoft.com/office/drawing/2014/main" id="{11C2BA20-DE68-6148-8AEC-413CC160AA3F}"/>
              </a:ext>
            </a:extLst>
          </p:cNvPr>
          <p:cNvSpPr>
            <a:spLocks noGrp="1"/>
          </p:cNvSpPr>
          <p:nvPr>
            <p:ph type="sldNum" sz="quarter" idx="12"/>
          </p:nvPr>
        </p:nvSpPr>
        <p:spPr/>
        <p:txBody>
          <a:bodyPr/>
          <a:lstStyle/>
          <a:p>
            <a:fld id="{DC22DD25-61AE-413C-B4D2-EF2365C9B2E1}" type="slidenum">
              <a:rPr lang="en-AU" noProof="0" smtClean="0"/>
              <a:t>17</a:t>
            </a:fld>
            <a:endParaRPr lang="en-AU" noProof="0"/>
          </a:p>
        </p:txBody>
      </p:sp>
      <p:sp>
        <p:nvSpPr>
          <p:cNvPr id="5" name="內容版面配置區 2">
            <a:extLst>
              <a:ext uri="{FF2B5EF4-FFF2-40B4-BE49-F238E27FC236}">
                <a16:creationId xmlns:a16="http://schemas.microsoft.com/office/drawing/2014/main" id="{A3CB7DAF-D6BC-3148-A930-ABD938EB42AB}"/>
              </a:ext>
            </a:extLst>
          </p:cNvPr>
          <p:cNvSpPr>
            <a:spLocks noGrp="1"/>
          </p:cNvSpPr>
          <p:nvPr>
            <p:ph idx="1"/>
          </p:nvPr>
        </p:nvSpPr>
        <p:spPr>
          <a:xfrm>
            <a:off x="386764" y="1360090"/>
            <a:ext cx="4300850" cy="599339"/>
          </a:xfrm>
        </p:spPr>
        <p:txBody>
          <a:bodyPr/>
          <a:lstStyle/>
          <a:p>
            <a:r>
              <a:rPr kumimoji="1" lang="en-US" altLang="zh-TW" sz="2800" dirty="0"/>
              <a:t>Display agent:</a:t>
            </a:r>
            <a:r>
              <a:rPr kumimoji="1" lang="en-US" altLang="zh-TW" sz="2800" dirty="0">
                <a:solidFill>
                  <a:srgbClr val="FF0000"/>
                </a:solidFill>
              </a:rPr>
              <a:t> Red </a:t>
            </a:r>
            <a:r>
              <a:rPr kumimoji="1" lang="en-US" altLang="zh-TW" sz="2800" dirty="0"/>
              <a:t>team</a:t>
            </a:r>
            <a:endParaRPr kumimoji="1" lang="zh-TW" altLang="en-US" sz="2800" dirty="0"/>
          </a:p>
        </p:txBody>
      </p:sp>
      <p:pic>
        <p:nvPicPr>
          <p:cNvPr id="6" name="trapInvader.mov">
            <a:hlinkClick r:id="" action="ppaction://media"/>
            <a:extLst>
              <a:ext uri="{FF2B5EF4-FFF2-40B4-BE49-F238E27FC236}">
                <a16:creationId xmlns:a16="http://schemas.microsoft.com/office/drawing/2014/main" id="{B5237056-168F-374E-83FA-B3D6B6BFD5F6}"/>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756572" y="2053293"/>
            <a:ext cx="4678855" cy="4283459"/>
          </a:xfrm>
          <a:prstGeom prst="rect">
            <a:avLst/>
          </a:prstGeom>
        </p:spPr>
      </p:pic>
      <p:sp>
        <p:nvSpPr>
          <p:cNvPr id="8" name="標題 1">
            <a:extLst>
              <a:ext uri="{FF2B5EF4-FFF2-40B4-BE49-F238E27FC236}">
                <a16:creationId xmlns:a16="http://schemas.microsoft.com/office/drawing/2014/main" id="{42A930CE-6A75-0D43-982D-000C19641D60}"/>
              </a:ext>
            </a:extLst>
          </p:cNvPr>
          <p:cNvSpPr txBox="1">
            <a:spLocks/>
          </p:cNvSpPr>
          <p:nvPr/>
        </p:nvSpPr>
        <p:spPr>
          <a:xfrm>
            <a:off x="2784932" y="285002"/>
            <a:ext cx="513853" cy="481298"/>
          </a:xfrm>
          <a:prstGeom prst="rect">
            <a:avLst/>
          </a:prstGeom>
          <a:solidFill>
            <a:schemeClr val="bg1"/>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kumimoji="1" lang="en-US" altLang="zh-TW" dirty="0"/>
              <a:t>5  </a:t>
            </a:r>
            <a:endParaRPr kumimoji="1" lang="zh-TW" altLang="en-US" dirty="0"/>
          </a:p>
        </p:txBody>
      </p:sp>
    </p:spTree>
    <p:custDataLst>
      <p:tags r:id="rId1"/>
    </p:custDataLst>
    <p:extLst>
      <p:ext uri="{BB962C8B-B14F-4D97-AF65-F5344CB8AC3E}">
        <p14:creationId xmlns:p14="http://schemas.microsoft.com/office/powerpoint/2010/main" val="2210020430"/>
      </p:ext>
    </p:extLst>
  </p:cSld>
  <p:clrMapOvr>
    <a:masterClrMapping/>
  </p:clrMapOvr>
  <mc:AlternateContent xmlns:mc="http://schemas.openxmlformats.org/markup-compatibility/2006" xmlns:p14="http://schemas.microsoft.com/office/powerpoint/2010/main">
    <mc:Choice Requires="p14">
      <p:transition spd="slow" p14:dur="2000" advTm="26079"/>
    </mc:Choice>
    <mc:Fallback xmlns="">
      <p:transition spd="slow" advTm="260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mod="1">
    <p:ext uri="{E180D4A7-C9FB-4DFB-919C-405C955672EB}">
      <p14:showEvtLst xmlns:p14="http://schemas.microsoft.com/office/powerpoint/2010/main">
        <p14:playEvt time="1428" objId="6"/>
        <p14:stopEvt time="24379" objId="6"/>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6547264-5A9B-407D-8576-4CD8673C22AE}"/>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
            <a:ext cx="12204000" cy="6857998"/>
          </a:xfrm>
        </p:spPr>
      </p:pic>
      <p:sp>
        <p:nvSpPr>
          <p:cNvPr id="3" name="Subtitle 2">
            <a:extLst>
              <a:ext uri="{FF2B5EF4-FFF2-40B4-BE49-F238E27FC236}">
                <a16:creationId xmlns:a16="http://schemas.microsoft.com/office/drawing/2014/main" id="{25E47BF9-74E4-4842-8F2A-FBE62E0DAAF7}"/>
              </a:ext>
            </a:extLst>
          </p:cNvPr>
          <p:cNvSpPr>
            <a:spLocks noGrp="1"/>
          </p:cNvSpPr>
          <p:nvPr>
            <p:ph type="subTitle" idx="1"/>
          </p:nvPr>
        </p:nvSpPr>
        <p:spPr>
          <a:xfrm>
            <a:off x="0" y="0"/>
            <a:ext cx="5729283" cy="6857998"/>
          </a:xfrm>
        </p:spPr>
        <p:txBody>
          <a:bodyPr/>
          <a:lstStyle/>
          <a:p>
            <a:endParaRPr lang="en-AU" dirty="0"/>
          </a:p>
          <a:p>
            <a:r>
              <a:rPr lang="en-AU" dirty="0"/>
              <a:t>Thank you!</a:t>
            </a:r>
            <a:endParaRPr lang="en-AU" sz="3200" dirty="0"/>
          </a:p>
          <a:p>
            <a:pPr lvl="1"/>
            <a:endParaRPr lang="en-AU" dirty="0">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FE50E431-47EE-47E6-B9CB-AD719F0F041A}"/>
              </a:ext>
            </a:extLst>
          </p:cNvPr>
          <p:cNvSpPr>
            <a:spLocks noGrp="1"/>
          </p:cNvSpPr>
          <p:nvPr>
            <p:ph type="body" sz="quarter" idx="14"/>
          </p:nvPr>
        </p:nvSpPr>
        <p:spPr/>
        <p:txBody>
          <a:bodyPr/>
          <a:lstStyle/>
          <a:p>
            <a:endParaRPr lang="en-AU"/>
          </a:p>
        </p:txBody>
      </p:sp>
      <p:sp>
        <p:nvSpPr>
          <p:cNvPr id="6" name="Text Placeholder 5">
            <a:extLst>
              <a:ext uri="{FF2B5EF4-FFF2-40B4-BE49-F238E27FC236}">
                <a16:creationId xmlns:a16="http://schemas.microsoft.com/office/drawing/2014/main" id="{F13CB51E-D72F-47E2-8C09-8796BEA8ED2C}"/>
              </a:ext>
            </a:extLst>
          </p:cNvPr>
          <p:cNvSpPr>
            <a:spLocks noGrp="1"/>
          </p:cNvSpPr>
          <p:nvPr>
            <p:ph type="body" sz="quarter" idx="16"/>
          </p:nvPr>
        </p:nvSpPr>
        <p:spPr>
          <a:xfrm>
            <a:off x="500063" y="5265337"/>
            <a:ext cx="3567112" cy="939520"/>
          </a:xfrm>
        </p:spPr>
        <p:txBody>
          <a:bodyPr>
            <a:normAutofit/>
          </a:bodyPr>
          <a:lstStyle/>
          <a:p>
            <a:r>
              <a:rPr lang="en-AU" dirty="0">
                <a:latin typeface="Arial" panose="020B0604020202020204" pitchFamily="34" charset="0"/>
                <a:cs typeface="Arial" panose="020B0604020202020204" pitchFamily="34" charset="0"/>
              </a:rPr>
              <a:t>Presenting team</a:t>
            </a:r>
          </a:p>
          <a:p>
            <a:pPr lvl="1"/>
            <a:r>
              <a:rPr lang="en-AU" dirty="0"/>
              <a:t>Level-256</a:t>
            </a:r>
            <a:endParaRPr lang="en-AU" dirty="0">
              <a:latin typeface="Arial" panose="020B0604020202020204" pitchFamily="34" charset="0"/>
              <a:cs typeface="Arial" panose="020B0604020202020204" pitchFamily="34" charset="0"/>
            </a:endParaRPr>
          </a:p>
        </p:txBody>
      </p:sp>
      <p:sp>
        <p:nvSpPr>
          <p:cNvPr id="13" name="Text Placeholder 12">
            <a:extLst>
              <a:ext uri="{FF2B5EF4-FFF2-40B4-BE49-F238E27FC236}">
                <a16:creationId xmlns:a16="http://schemas.microsoft.com/office/drawing/2014/main" id="{4A643A86-D425-45AA-86FB-5D405161931F}"/>
              </a:ext>
            </a:extLst>
          </p:cNvPr>
          <p:cNvSpPr>
            <a:spLocks noGrp="1"/>
          </p:cNvSpPr>
          <p:nvPr>
            <p:ph type="body" sz="quarter" idx="17"/>
          </p:nvPr>
        </p:nvSpPr>
        <p:spPr/>
        <p:txBody>
          <a:bodyPr/>
          <a:lstStyle/>
          <a:p>
            <a:endParaRPr lang="en-AU"/>
          </a:p>
        </p:txBody>
      </p:sp>
    </p:spTree>
    <p:extLst>
      <p:ext uri="{BB962C8B-B14F-4D97-AF65-F5344CB8AC3E}">
        <p14:creationId xmlns:p14="http://schemas.microsoft.com/office/powerpoint/2010/main" val="2635941280"/>
      </p:ext>
    </p:extLst>
  </p:cSld>
  <p:clrMapOvr>
    <a:masterClrMapping/>
  </p:clrMapOvr>
  <mc:AlternateContent xmlns:mc="http://schemas.openxmlformats.org/markup-compatibility/2006" xmlns:p14="http://schemas.microsoft.com/office/powerpoint/2010/main">
    <mc:Choice Requires="p14">
      <p:transition spd="slow" p14:dur="2000" advTm="66360"/>
    </mc:Choice>
    <mc:Fallback xmlns="">
      <p:transition spd="slow" advTm="6636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6C9854-9056-C346-9708-3B6B763180E4}"/>
              </a:ext>
            </a:extLst>
          </p:cNvPr>
          <p:cNvSpPr>
            <a:spLocks noGrp="1"/>
          </p:cNvSpPr>
          <p:nvPr>
            <p:ph type="title"/>
          </p:nvPr>
        </p:nvSpPr>
        <p:spPr/>
        <p:txBody>
          <a:bodyPr/>
          <a:lstStyle/>
          <a:p>
            <a:r>
              <a:rPr kumimoji="1" lang="en-US" altLang="zh-TW" dirty="0"/>
              <a:t>Design for final AI solution</a:t>
            </a:r>
            <a:endParaRPr kumimoji="1" lang="zh-TW" altLang="en-US" dirty="0"/>
          </a:p>
        </p:txBody>
      </p:sp>
      <p:sp>
        <p:nvSpPr>
          <p:cNvPr id="3" name="內容版面配置區 2">
            <a:extLst>
              <a:ext uri="{FF2B5EF4-FFF2-40B4-BE49-F238E27FC236}">
                <a16:creationId xmlns:a16="http://schemas.microsoft.com/office/drawing/2014/main" id="{1C05BC66-8C33-0141-9BA4-D1DE6E8395B0}"/>
              </a:ext>
            </a:extLst>
          </p:cNvPr>
          <p:cNvSpPr>
            <a:spLocks noGrp="1"/>
          </p:cNvSpPr>
          <p:nvPr>
            <p:ph idx="1"/>
          </p:nvPr>
        </p:nvSpPr>
        <p:spPr>
          <a:xfrm>
            <a:off x="365608" y="1900093"/>
            <a:ext cx="6686702" cy="4164376"/>
          </a:xfrm>
        </p:spPr>
        <p:txBody>
          <a:bodyPr/>
          <a:lstStyle/>
          <a:p>
            <a:pPr marL="457200" indent="-457200">
              <a:buFont typeface="Arial" panose="020B0604020202020204" pitchFamily="34" charset="0"/>
              <a:buChar char="•"/>
            </a:pPr>
            <a:r>
              <a:rPr kumimoji="1" lang="en-US" altLang="zh-TW" sz="3200" b="1" dirty="0"/>
              <a:t>Techniques used:</a:t>
            </a:r>
          </a:p>
          <a:p>
            <a:pPr marL="730350" lvl="1" indent="-514350">
              <a:buFont typeface="+mj-lt"/>
              <a:buAutoNum type="arabicPeriod"/>
            </a:pPr>
            <a:r>
              <a:rPr kumimoji="1" lang="en-US" altLang="zh-TW" sz="3200" dirty="0">
                <a:latin typeface="Arial" panose="020B0604020202020204" pitchFamily="34" charset="0"/>
                <a:cs typeface="Arial" panose="020B0604020202020204" pitchFamily="34" charset="0"/>
              </a:rPr>
              <a:t>Heuristic Search</a:t>
            </a:r>
          </a:p>
          <a:p>
            <a:pPr marL="730350" lvl="1" indent="-514350">
              <a:buFont typeface="+mj-lt"/>
              <a:buAutoNum type="arabicPeriod"/>
            </a:pPr>
            <a:r>
              <a:rPr kumimoji="1" lang="en-US" altLang="zh-TW" sz="3200" dirty="0">
                <a:latin typeface="Arial" panose="020B0604020202020204" pitchFamily="34" charset="0"/>
                <a:cs typeface="Arial" panose="020B0604020202020204" pitchFamily="34" charset="0"/>
              </a:rPr>
              <a:t>Monte Carlo Tree Search</a:t>
            </a:r>
          </a:p>
          <a:p>
            <a:pPr marL="730350" lvl="1" indent="-514350">
              <a:buFont typeface="+mj-lt"/>
              <a:buAutoNum type="arabicPeriod"/>
            </a:pPr>
            <a:r>
              <a:rPr kumimoji="1" lang="en-US" altLang="zh-TW" sz="3200" strike="sngStrike" dirty="0">
                <a:latin typeface="Arial" panose="020B0604020202020204" pitchFamily="34" charset="0"/>
                <a:cs typeface="Arial" panose="020B0604020202020204" pitchFamily="34" charset="0"/>
              </a:rPr>
              <a:t>Approximate Q-learning and TD</a:t>
            </a:r>
          </a:p>
          <a:p>
            <a:pPr marL="514350" indent="-514350">
              <a:buFont typeface="Arial" panose="020B0604020202020204" pitchFamily="34" charset="0"/>
              <a:buChar char="•"/>
            </a:pPr>
            <a:r>
              <a:rPr kumimoji="1" lang="en-US" altLang="zh-TW" sz="3200" b="1" dirty="0"/>
              <a:t>AI solution contains:</a:t>
            </a:r>
          </a:p>
          <a:p>
            <a:pPr marL="730350" lvl="1" indent="-514350"/>
            <a:r>
              <a:rPr kumimoji="1" lang="en-US" altLang="zh-TW" sz="3200" dirty="0">
                <a:latin typeface="Arial" panose="020B0604020202020204" pitchFamily="34" charset="0"/>
                <a:cs typeface="Arial" panose="020B0604020202020204" pitchFamily="34" charset="0"/>
              </a:rPr>
              <a:t>one offensive agent</a:t>
            </a:r>
          </a:p>
          <a:p>
            <a:pPr marL="730350" lvl="1" indent="-514350"/>
            <a:r>
              <a:rPr kumimoji="1" lang="en-US" altLang="zh-TW" sz="3200" dirty="0">
                <a:latin typeface="Arial" panose="020B0604020202020204" pitchFamily="34" charset="0"/>
                <a:cs typeface="Arial" panose="020B0604020202020204" pitchFamily="34" charset="0"/>
              </a:rPr>
              <a:t>one defensive agent </a:t>
            </a:r>
            <a:endParaRPr kumimoji="1" lang="zh-TW" altLang="en-US" sz="3200" dirty="0">
              <a:latin typeface="Arial" panose="020B0604020202020204" pitchFamily="34" charset="0"/>
              <a:cs typeface="Arial" panose="020B0604020202020204" pitchFamily="34" charset="0"/>
            </a:endParaRPr>
          </a:p>
        </p:txBody>
      </p:sp>
      <p:sp>
        <p:nvSpPr>
          <p:cNvPr id="4" name="投影片編號版面配置區 3">
            <a:extLst>
              <a:ext uri="{FF2B5EF4-FFF2-40B4-BE49-F238E27FC236}">
                <a16:creationId xmlns:a16="http://schemas.microsoft.com/office/drawing/2014/main" id="{11C2BA20-DE68-6148-8AEC-413CC160AA3F}"/>
              </a:ext>
            </a:extLst>
          </p:cNvPr>
          <p:cNvSpPr>
            <a:spLocks noGrp="1"/>
          </p:cNvSpPr>
          <p:nvPr>
            <p:ph type="sldNum" sz="quarter" idx="12"/>
          </p:nvPr>
        </p:nvSpPr>
        <p:spPr/>
        <p:txBody>
          <a:bodyPr/>
          <a:lstStyle/>
          <a:p>
            <a:fld id="{DC22DD25-61AE-413C-B4D2-EF2365C9B2E1}" type="slidenum">
              <a:rPr lang="en-AU" noProof="0" smtClean="0"/>
              <a:t>2</a:t>
            </a:fld>
            <a:endParaRPr lang="en-AU" noProof="0"/>
          </a:p>
        </p:txBody>
      </p:sp>
      <p:pic>
        <p:nvPicPr>
          <p:cNvPr id="6" name="圖片 5">
            <a:extLst>
              <a:ext uri="{FF2B5EF4-FFF2-40B4-BE49-F238E27FC236}">
                <a16:creationId xmlns:a16="http://schemas.microsoft.com/office/drawing/2014/main" id="{08ED94A1-11BD-B94E-BB4F-8ECC82B1F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817" y="2570262"/>
            <a:ext cx="4724151" cy="3543114"/>
          </a:xfrm>
          <a:prstGeom prst="flowChartAlternateProcess">
            <a:avLst/>
          </a:prstGeom>
        </p:spPr>
      </p:pic>
      <p:sp>
        <p:nvSpPr>
          <p:cNvPr id="7" name="文字方塊 11">
            <a:extLst>
              <a:ext uri="{FF2B5EF4-FFF2-40B4-BE49-F238E27FC236}">
                <a16:creationId xmlns:a16="http://schemas.microsoft.com/office/drawing/2014/main" id="{5397EE1B-B14E-174D-82EB-14CA940739AC}"/>
              </a:ext>
            </a:extLst>
          </p:cNvPr>
          <p:cNvSpPr txBox="1"/>
          <p:nvPr/>
        </p:nvSpPr>
        <p:spPr>
          <a:xfrm>
            <a:off x="10062259" y="6399126"/>
            <a:ext cx="1471448" cy="276999"/>
          </a:xfrm>
          <a:prstGeom prst="rect">
            <a:avLst/>
          </a:prstGeom>
          <a:noFill/>
        </p:spPr>
        <p:txBody>
          <a:bodyPr wrap="square" rtlCol="0">
            <a:spAutoFit/>
          </a:bodyPr>
          <a:lstStyle/>
          <a:p>
            <a:r>
              <a:rPr kumimoji="1" lang="en-US" altLang="zh-TW" sz="1200" dirty="0">
                <a:latin typeface="Arial" panose="020B0604020202020204" pitchFamily="34" charset="0"/>
                <a:cs typeface="Arial" panose="020B0604020202020204" pitchFamily="34" charset="0"/>
              </a:rPr>
              <a:t>Source: </a:t>
            </a:r>
            <a:r>
              <a:rPr kumimoji="1" lang="en-US" altLang="zh-TW" sz="1200" dirty="0" err="1">
                <a:latin typeface="Arial" panose="020B0604020202020204" pitchFamily="34" charset="0"/>
                <a:cs typeface="Arial" panose="020B0604020202020204" pitchFamily="34" charset="0"/>
              </a:rPr>
              <a:t>Wirdow</a:t>
            </a:r>
            <a:endParaRPr kumimoji="1" lang="zh-TW"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2801513"/>
      </p:ext>
    </p:extLst>
  </p:cSld>
  <p:clrMapOvr>
    <a:masterClrMapping/>
  </p:clrMapOvr>
  <mc:AlternateContent xmlns:mc="http://schemas.openxmlformats.org/markup-compatibility/2006" xmlns:p14="http://schemas.microsoft.com/office/powerpoint/2010/main">
    <mc:Choice Requires="p14">
      <p:transition spd="slow" p14:dur="2000" advTm="30806"/>
    </mc:Choice>
    <mc:Fallback xmlns="">
      <p:transition spd="slow" advTm="3080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DA1E9F-3962-1446-80CB-82F499463C9F}"/>
              </a:ext>
            </a:extLst>
          </p:cNvPr>
          <p:cNvSpPr>
            <a:spLocks noGrp="1"/>
          </p:cNvSpPr>
          <p:nvPr>
            <p:ph type="title"/>
          </p:nvPr>
        </p:nvSpPr>
        <p:spPr/>
        <p:txBody>
          <a:bodyPr/>
          <a:lstStyle/>
          <a:p>
            <a:r>
              <a:rPr kumimoji="1" lang="en-US" altLang="zh-TW" dirty="0"/>
              <a:t>Heuristic Search</a:t>
            </a:r>
            <a:r>
              <a:rPr kumimoji="1" lang="zh-Hant" altLang="en-US" dirty="0"/>
              <a:t> </a:t>
            </a:r>
            <a:endParaRPr kumimoji="1" lang="zh-TW" altLang="en-US" dirty="0"/>
          </a:p>
        </p:txBody>
      </p:sp>
      <p:sp>
        <p:nvSpPr>
          <p:cNvPr id="3" name="內容版面配置區 2">
            <a:extLst>
              <a:ext uri="{FF2B5EF4-FFF2-40B4-BE49-F238E27FC236}">
                <a16:creationId xmlns:a16="http://schemas.microsoft.com/office/drawing/2014/main" id="{7D5C5867-17BF-B843-99C4-2D95A2542F84}"/>
              </a:ext>
            </a:extLst>
          </p:cNvPr>
          <p:cNvSpPr>
            <a:spLocks noGrp="1"/>
          </p:cNvSpPr>
          <p:nvPr>
            <p:ph idx="1"/>
          </p:nvPr>
        </p:nvSpPr>
        <p:spPr>
          <a:xfrm>
            <a:off x="316356" y="1967126"/>
            <a:ext cx="11408409" cy="4388703"/>
          </a:xfrm>
        </p:spPr>
        <p:txBody>
          <a:bodyPr/>
          <a:lstStyle/>
          <a:p>
            <a:pPr marL="342900" indent="-342900">
              <a:buFont typeface="Arial" panose="020B0604020202020204" pitchFamily="34" charset="0"/>
              <a:buChar char="•"/>
            </a:pPr>
            <a:r>
              <a:rPr kumimoji="1" lang="en-US" altLang="zh-TW" b="1" dirty="0"/>
              <a:t>Heuristic Search as the core technique for our solution.</a:t>
            </a:r>
            <a:r>
              <a:rPr kumimoji="1" lang="en-US" altLang="zh-TW" dirty="0"/>
              <a:t> Heuristic Search is an AI technique that use heuristic function to generate information based on the current state and the ranking for each actions of a given state</a:t>
            </a:r>
          </a:p>
          <a:p>
            <a:pPr marL="342900" indent="-342900">
              <a:buFont typeface="Arial" panose="020B0604020202020204" pitchFamily="34" charset="0"/>
              <a:buChar char="•"/>
            </a:pPr>
            <a:r>
              <a:rPr kumimoji="1" lang="en-US" altLang="zh-TW" b="1" dirty="0"/>
              <a:t>Feature-Weight model for offensive agent. </a:t>
            </a:r>
            <a:r>
              <a:rPr kumimoji="1" lang="en-US" altLang="zh-TW" dirty="0"/>
              <a:t>Our team leverages multiple heuristic functions</a:t>
            </a:r>
            <a:r>
              <a:rPr kumimoji="1" lang="zh-Hant" altLang="en-US" dirty="0"/>
              <a:t> </a:t>
            </a:r>
            <a:r>
              <a:rPr kumimoji="1" lang="en-US" altLang="zh-Hant" dirty="0"/>
              <a:t>to generate </a:t>
            </a:r>
            <a:r>
              <a:rPr kumimoji="1" lang="en-US" altLang="zh-TW" dirty="0"/>
              <a:t>output as feature, and calculate overall ranking for the each actions</a:t>
            </a:r>
          </a:p>
          <a:p>
            <a:pPr marL="342900" indent="-342900">
              <a:buFont typeface="Arial" panose="020B0604020202020204" pitchFamily="34" charset="0"/>
              <a:buChar char="•"/>
            </a:pPr>
            <a:r>
              <a:rPr kumimoji="1" lang="en-US" altLang="zh-TW" b="1" dirty="0"/>
              <a:t>Feature considered for offensive agent:</a:t>
            </a:r>
          </a:p>
          <a:p>
            <a:pPr marL="673200" lvl="1" indent="-457200">
              <a:buFont typeface="+mj-lt"/>
              <a:buAutoNum type="arabicPeriod"/>
            </a:pPr>
            <a:r>
              <a:rPr kumimoji="1" lang="en-US" altLang="zh-TW" dirty="0" err="1">
                <a:latin typeface="Arial" panose="020B0604020202020204" pitchFamily="34" charset="0"/>
                <a:cs typeface="Arial" panose="020B0604020202020204" pitchFamily="34" charset="0"/>
              </a:rPr>
              <a:t>isPacman</a:t>
            </a:r>
            <a:r>
              <a:rPr kumimoji="1" lang="en-US" altLang="zh-TW" dirty="0">
                <a:latin typeface="Arial" panose="020B0604020202020204" pitchFamily="34" charset="0"/>
                <a:cs typeface="Arial" panose="020B0604020202020204" pitchFamily="34" charset="0"/>
              </a:rPr>
              <a:t>: whether the agent has become Pacman</a:t>
            </a:r>
          </a:p>
          <a:p>
            <a:pPr marL="673200" lvl="1" indent="-457200">
              <a:buFont typeface="+mj-lt"/>
              <a:buAutoNum type="arabicPeriod"/>
            </a:pPr>
            <a:r>
              <a:rPr kumimoji="1" lang="en-US" altLang="zh-TW" dirty="0" err="1">
                <a:latin typeface="Arial" panose="020B0604020202020204" pitchFamily="34" charset="0"/>
                <a:cs typeface="Arial" panose="020B0604020202020204" pitchFamily="34" charset="0"/>
              </a:rPr>
              <a:t>ghostDistance</a:t>
            </a:r>
            <a:r>
              <a:rPr kumimoji="1" lang="en-US" altLang="zh-TW" dirty="0">
                <a:latin typeface="Arial" panose="020B0604020202020204" pitchFamily="34" charset="0"/>
                <a:cs typeface="Arial" panose="020B0604020202020204" pitchFamily="34" charset="0"/>
              </a:rPr>
              <a:t>: Distance to nearest ghost</a:t>
            </a:r>
          </a:p>
          <a:p>
            <a:pPr marL="673200" lvl="1" indent="-457200">
              <a:buFont typeface="+mj-lt"/>
              <a:buAutoNum type="arabicPeriod"/>
            </a:pPr>
            <a:r>
              <a:rPr kumimoji="1" lang="en-US" altLang="zh-TW" dirty="0" err="1">
                <a:latin typeface="Arial" panose="020B0604020202020204" pitchFamily="34" charset="0"/>
                <a:cs typeface="Arial" panose="020B0604020202020204" pitchFamily="34" charset="0"/>
              </a:rPr>
              <a:t>distanceToAvailableFood</a:t>
            </a:r>
            <a:r>
              <a:rPr kumimoji="1" lang="en-US" altLang="zh-TW" dirty="0">
                <a:latin typeface="Arial" panose="020B0604020202020204" pitchFamily="34" charset="0"/>
                <a:cs typeface="Arial" panose="020B0604020202020204" pitchFamily="34" charset="0"/>
              </a:rPr>
              <a:t> : Distance to nearest food, with no ghost on the way</a:t>
            </a:r>
          </a:p>
          <a:p>
            <a:pPr marL="673200" lvl="1" indent="-457200">
              <a:buFont typeface="+mj-lt"/>
              <a:buAutoNum type="arabicPeriod"/>
            </a:pPr>
            <a:r>
              <a:rPr kumimoji="1" lang="en-US" altLang="zh-TW" dirty="0" err="1">
                <a:latin typeface="Arial" panose="020B0604020202020204" pitchFamily="34" charset="0"/>
                <a:cs typeface="Arial" panose="020B0604020202020204" pitchFamily="34" charset="0"/>
              </a:rPr>
              <a:t>distanceToHome</a:t>
            </a:r>
            <a:r>
              <a:rPr kumimoji="1" lang="en-US" altLang="zh-TW" dirty="0">
                <a:latin typeface="Arial" panose="020B0604020202020204" pitchFamily="34" charset="0"/>
                <a:cs typeface="Arial" panose="020B0604020202020204" pitchFamily="34" charset="0"/>
              </a:rPr>
              <a:t>: Distance to the nearest point within our camp</a:t>
            </a:r>
          </a:p>
          <a:p>
            <a:pPr marL="673200" lvl="1" indent="-457200">
              <a:buFont typeface="+mj-lt"/>
              <a:buAutoNum type="arabicPeriod"/>
            </a:pPr>
            <a:r>
              <a:rPr kumimoji="1" lang="en-US" altLang="zh-TW" dirty="0" err="1">
                <a:latin typeface="Arial" panose="020B0604020202020204" pitchFamily="34" charset="0"/>
                <a:cs typeface="Arial" panose="020B0604020202020204" pitchFamily="34" charset="0"/>
              </a:rPr>
              <a:t>distanceToStart</a:t>
            </a:r>
            <a:r>
              <a:rPr kumimoji="1" lang="en-US" altLang="zh-TW" dirty="0">
                <a:latin typeface="Arial" panose="020B0604020202020204" pitchFamily="34" charset="0"/>
                <a:cs typeface="Arial" panose="020B0604020202020204" pitchFamily="34" charset="0"/>
              </a:rPr>
              <a:t>: Distance to starting point</a:t>
            </a:r>
          </a:p>
        </p:txBody>
      </p:sp>
      <p:sp>
        <p:nvSpPr>
          <p:cNvPr id="4" name="投影片編號版面配置區 3">
            <a:extLst>
              <a:ext uri="{FF2B5EF4-FFF2-40B4-BE49-F238E27FC236}">
                <a16:creationId xmlns:a16="http://schemas.microsoft.com/office/drawing/2014/main" id="{78364801-8DF8-5142-AA42-7B1B600914A2}"/>
              </a:ext>
            </a:extLst>
          </p:cNvPr>
          <p:cNvSpPr>
            <a:spLocks noGrp="1"/>
          </p:cNvSpPr>
          <p:nvPr>
            <p:ph type="sldNum" sz="quarter" idx="12"/>
          </p:nvPr>
        </p:nvSpPr>
        <p:spPr/>
        <p:txBody>
          <a:bodyPr/>
          <a:lstStyle/>
          <a:p>
            <a:fld id="{DC22DD25-61AE-413C-B4D2-EF2365C9B2E1}" type="slidenum">
              <a:rPr lang="en-AU" noProof="0" smtClean="0"/>
              <a:t>3</a:t>
            </a:fld>
            <a:endParaRPr lang="en-AU" noProof="0"/>
          </a:p>
        </p:txBody>
      </p:sp>
    </p:spTree>
    <p:extLst>
      <p:ext uri="{BB962C8B-B14F-4D97-AF65-F5344CB8AC3E}">
        <p14:creationId xmlns:p14="http://schemas.microsoft.com/office/powerpoint/2010/main" val="1534442711"/>
      </p:ext>
    </p:extLst>
  </p:cSld>
  <p:clrMapOvr>
    <a:masterClrMapping/>
  </p:clrMapOvr>
  <mc:AlternateContent xmlns:mc="http://schemas.openxmlformats.org/markup-compatibility/2006" xmlns:p14="http://schemas.microsoft.com/office/powerpoint/2010/main">
    <mc:Choice Requires="p14">
      <p:transition spd="slow" p14:dur="2000" advTm="42140"/>
    </mc:Choice>
    <mc:Fallback xmlns="">
      <p:transition spd="slow" advTm="4214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6C9854-9056-C346-9708-3B6B763180E4}"/>
              </a:ext>
            </a:extLst>
          </p:cNvPr>
          <p:cNvSpPr>
            <a:spLocks noGrp="1"/>
          </p:cNvSpPr>
          <p:nvPr>
            <p:ph type="title"/>
          </p:nvPr>
        </p:nvSpPr>
        <p:spPr/>
        <p:txBody>
          <a:bodyPr/>
          <a:lstStyle/>
          <a:p>
            <a:r>
              <a:rPr kumimoji="1" lang="en-US" altLang="zh-TW" dirty="0"/>
              <a:t>Offensive’s 2 action modes</a:t>
            </a:r>
            <a:endParaRPr kumimoji="1" lang="zh-TW" altLang="en-US" dirty="0"/>
          </a:p>
        </p:txBody>
      </p:sp>
      <p:sp>
        <p:nvSpPr>
          <p:cNvPr id="3" name="內容版面配置區 2">
            <a:extLst>
              <a:ext uri="{FF2B5EF4-FFF2-40B4-BE49-F238E27FC236}">
                <a16:creationId xmlns:a16="http://schemas.microsoft.com/office/drawing/2014/main" id="{1C05BC66-8C33-0141-9BA4-D1DE6E8395B0}"/>
              </a:ext>
            </a:extLst>
          </p:cNvPr>
          <p:cNvSpPr>
            <a:spLocks noGrp="1"/>
          </p:cNvSpPr>
          <p:nvPr>
            <p:ph idx="1"/>
          </p:nvPr>
        </p:nvSpPr>
        <p:spPr>
          <a:xfrm>
            <a:off x="365608" y="1735201"/>
            <a:ext cx="6290025" cy="4662150"/>
          </a:xfrm>
        </p:spPr>
        <p:txBody>
          <a:bodyPr/>
          <a:lstStyle/>
          <a:p>
            <a:r>
              <a:rPr kumimoji="1" lang="en-US" altLang="zh-TW" b="1" dirty="0"/>
              <a:t>Two action mode for offensive agent:</a:t>
            </a:r>
          </a:p>
          <a:p>
            <a:pPr marL="730350" lvl="1" indent="-514350">
              <a:buFont typeface="+mj-lt"/>
              <a:buAutoNum type="arabicPeriod"/>
            </a:pPr>
            <a:r>
              <a:rPr kumimoji="1" lang="en-US" altLang="zh-TW" u="sng" dirty="0">
                <a:latin typeface="Arial" panose="020B0604020202020204" pitchFamily="34" charset="0"/>
                <a:cs typeface="Arial" panose="020B0604020202020204" pitchFamily="34" charset="0"/>
              </a:rPr>
              <a:t>Eating mode</a:t>
            </a:r>
          </a:p>
          <a:p>
            <a:pPr marL="946350" lvl="2" indent="-514350">
              <a:buFont typeface="Wingdings" pitchFamily="2" charset="2"/>
              <a:buChar char="n"/>
            </a:pPr>
            <a:r>
              <a:rPr kumimoji="1" lang="en-US" altLang="zh-TW" dirty="0">
                <a:latin typeface="Arial" panose="020B0604020202020204" pitchFamily="34" charset="0"/>
                <a:cs typeface="Arial" panose="020B0604020202020204" pitchFamily="34" charset="0"/>
              </a:rPr>
              <a:t>Eating food as much as one can</a:t>
            </a:r>
          </a:p>
          <a:p>
            <a:pPr marL="946350" lvl="2" indent="-514350">
              <a:buFont typeface="Wingdings" pitchFamily="2" charset="2"/>
              <a:buChar char="n"/>
            </a:pPr>
            <a:r>
              <a:rPr kumimoji="1" lang="en-US" altLang="zh-TW" dirty="0">
                <a:latin typeface="Arial" panose="020B0604020202020204" pitchFamily="34" charset="0"/>
                <a:cs typeface="Arial" panose="020B0604020202020204" pitchFamily="34" charset="0"/>
              </a:rPr>
              <a:t>Try to eat capsule and become more aggressive while opponent’s ghosts are scared </a:t>
            </a:r>
          </a:p>
          <a:p>
            <a:pPr marL="730350" lvl="1" indent="-514350">
              <a:buFont typeface="+mj-lt"/>
              <a:buAutoNum type="arabicPeriod"/>
            </a:pPr>
            <a:r>
              <a:rPr kumimoji="1" lang="en-US" altLang="zh-TW" u="sng" dirty="0">
                <a:latin typeface="Arial" panose="020B0604020202020204" pitchFamily="34" charset="0"/>
                <a:cs typeface="Arial" panose="020B0604020202020204" pitchFamily="34" charset="0"/>
              </a:rPr>
              <a:t>Going-home mode</a:t>
            </a:r>
          </a:p>
          <a:p>
            <a:pPr marL="946350" lvl="2" indent="-514350">
              <a:buFont typeface="Wingdings" pitchFamily="2" charset="2"/>
              <a:buChar char="n"/>
            </a:pPr>
            <a:r>
              <a:rPr kumimoji="1" lang="en-US" altLang="zh-TW" dirty="0">
                <a:latin typeface="Arial" panose="020B0604020202020204" pitchFamily="34" charset="0"/>
                <a:cs typeface="Arial" panose="020B0604020202020204" pitchFamily="34" charset="0"/>
              </a:rPr>
              <a:t>Pacman has eaten a given amount of food and starts to go home in order to make sure the scores are firmly obtained</a:t>
            </a:r>
          </a:p>
          <a:p>
            <a:pPr marL="946350" lvl="2" indent="-514350">
              <a:buFont typeface="Wingdings" pitchFamily="2" charset="2"/>
              <a:buChar char="n"/>
            </a:pPr>
            <a:r>
              <a:rPr kumimoji="1" lang="en-US" altLang="zh-TW" dirty="0">
                <a:latin typeface="Arial" panose="020B0604020202020204" pitchFamily="34" charset="0"/>
                <a:cs typeface="Arial" panose="020B0604020202020204" pitchFamily="34" charset="0"/>
              </a:rPr>
              <a:t>The game is coming to the end (steps left are less than a given amount). Pacman starts to go home in order to boost the final score </a:t>
            </a:r>
          </a:p>
        </p:txBody>
      </p:sp>
      <p:sp>
        <p:nvSpPr>
          <p:cNvPr id="4" name="投影片編號版面配置區 3">
            <a:extLst>
              <a:ext uri="{FF2B5EF4-FFF2-40B4-BE49-F238E27FC236}">
                <a16:creationId xmlns:a16="http://schemas.microsoft.com/office/drawing/2014/main" id="{11C2BA20-DE68-6148-8AEC-413CC160AA3F}"/>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pic>
        <p:nvPicPr>
          <p:cNvPr id="7" name="圖片 6">
            <a:extLst>
              <a:ext uri="{FF2B5EF4-FFF2-40B4-BE49-F238E27FC236}">
                <a16:creationId xmlns:a16="http://schemas.microsoft.com/office/drawing/2014/main" id="{02BD0714-007A-B148-9A6C-0379F3A5B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9365" y="1735201"/>
            <a:ext cx="2321161" cy="2184622"/>
          </a:xfrm>
          <a:prstGeom prst="rect">
            <a:avLst/>
          </a:prstGeom>
        </p:spPr>
      </p:pic>
      <p:pic>
        <p:nvPicPr>
          <p:cNvPr id="9" name="圖片 8">
            <a:extLst>
              <a:ext uri="{FF2B5EF4-FFF2-40B4-BE49-F238E27FC236}">
                <a16:creationId xmlns:a16="http://schemas.microsoft.com/office/drawing/2014/main" id="{24100CE3-EC77-044C-9820-BB4F9F71D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764" y="4113064"/>
            <a:ext cx="2302295" cy="2059437"/>
          </a:xfrm>
          <a:prstGeom prst="rect">
            <a:avLst/>
          </a:prstGeom>
        </p:spPr>
      </p:pic>
      <p:sp>
        <p:nvSpPr>
          <p:cNvPr id="10" name="文字方塊 9">
            <a:extLst>
              <a:ext uri="{FF2B5EF4-FFF2-40B4-BE49-F238E27FC236}">
                <a16:creationId xmlns:a16="http://schemas.microsoft.com/office/drawing/2014/main" id="{7D68B483-0061-D54E-8C5C-EB3F43BE2322}"/>
              </a:ext>
            </a:extLst>
          </p:cNvPr>
          <p:cNvSpPr txBox="1"/>
          <p:nvPr/>
        </p:nvSpPr>
        <p:spPr>
          <a:xfrm>
            <a:off x="9688644" y="2560126"/>
            <a:ext cx="2117416" cy="523220"/>
          </a:xfrm>
          <a:prstGeom prst="rect">
            <a:avLst/>
          </a:prstGeom>
          <a:noFill/>
        </p:spPr>
        <p:txBody>
          <a:bodyPr wrap="square" rtlCol="0">
            <a:spAutoFit/>
          </a:bodyPr>
          <a:lstStyle/>
          <a:p>
            <a:r>
              <a:rPr kumimoji="1" lang="en-US" altLang="zh-TW" sz="2800" b="1" dirty="0">
                <a:solidFill>
                  <a:srgbClr val="FF0000"/>
                </a:solidFill>
                <a:latin typeface="Arial" panose="020B0604020202020204" pitchFamily="34" charset="0"/>
                <a:cs typeface="Arial" panose="020B0604020202020204" pitchFamily="34" charset="0"/>
              </a:rPr>
              <a:t>Let’s eat !</a:t>
            </a:r>
            <a:endParaRPr kumimoji="1" lang="zh-TW" altLang="en-US" sz="2800" b="1" dirty="0">
              <a:solidFill>
                <a:srgbClr val="FF0000"/>
              </a:solidFill>
              <a:latin typeface="Arial" panose="020B0604020202020204" pitchFamily="34" charset="0"/>
              <a:cs typeface="Arial" panose="020B0604020202020204" pitchFamily="34" charset="0"/>
            </a:endParaRPr>
          </a:p>
        </p:txBody>
      </p:sp>
      <p:sp>
        <p:nvSpPr>
          <p:cNvPr id="11" name="文字方塊 10">
            <a:extLst>
              <a:ext uri="{FF2B5EF4-FFF2-40B4-BE49-F238E27FC236}">
                <a16:creationId xmlns:a16="http://schemas.microsoft.com/office/drawing/2014/main" id="{24CC5941-A2E8-DB41-AC85-2534141123B0}"/>
              </a:ext>
            </a:extLst>
          </p:cNvPr>
          <p:cNvSpPr txBox="1"/>
          <p:nvPr/>
        </p:nvSpPr>
        <p:spPr>
          <a:xfrm>
            <a:off x="6938266" y="4450284"/>
            <a:ext cx="2503357" cy="1384995"/>
          </a:xfrm>
          <a:prstGeom prst="rect">
            <a:avLst/>
          </a:prstGeom>
          <a:noFill/>
        </p:spPr>
        <p:txBody>
          <a:bodyPr wrap="square" rtlCol="0">
            <a:spAutoFit/>
          </a:bodyPr>
          <a:lstStyle/>
          <a:p>
            <a:r>
              <a:rPr kumimoji="1" lang="en-US" altLang="zh-TW" sz="2800" b="1" dirty="0">
                <a:solidFill>
                  <a:srgbClr val="FF0000"/>
                </a:solidFill>
                <a:latin typeface="Arial" panose="020B0604020202020204" pitchFamily="34" charset="0"/>
                <a:cs typeface="Arial" panose="020B0604020202020204" pitchFamily="34" charset="0"/>
              </a:rPr>
              <a:t>Darling, </a:t>
            </a:r>
          </a:p>
          <a:p>
            <a:r>
              <a:rPr kumimoji="1" lang="en-US" altLang="zh-TW" sz="2800" b="1" dirty="0">
                <a:solidFill>
                  <a:srgbClr val="FF0000"/>
                </a:solidFill>
                <a:latin typeface="Arial" panose="020B0604020202020204" pitchFamily="34" charset="0"/>
                <a:cs typeface="Arial" panose="020B0604020202020204" pitchFamily="34" charset="0"/>
              </a:rPr>
              <a:t>everything fine at home?</a:t>
            </a:r>
            <a:endParaRPr kumimoji="1" lang="zh-TW" altLang="en-US" sz="2800" b="1" dirty="0">
              <a:solidFill>
                <a:srgbClr val="FF0000"/>
              </a:solidFill>
              <a:latin typeface="Arial" panose="020B0604020202020204" pitchFamily="34" charset="0"/>
              <a:cs typeface="Arial" panose="020B0604020202020204" pitchFamily="34" charset="0"/>
            </a:endParaRPr>
          </a:p>
        </p:txBody>
      </p:sp>
      <p:sp>
        <p:nvSpPr>
          <p:cNvPr id="6" name="文字方塊 5">
            <a:extLst>
              <a:ext uri="{FF2B5EF4-FFF2-40B4-BE49-F238E27FC236}">
                <a16:creationId xmlns:a16="http://schemas.microsoft.com/office/drawing/2014/main" id="{CD7693E7-0239-B04F-8D0F-C4F4C13B0AA4}"/>
              </a:ext>
            </a:extLst>
          </p:cNvPr>
          <p:cNvSpPr txBox="1"/>
          <p:nvPr/>
        </p:nvSpPr>
        <p:spPr>
          <a:xfrm>
            <a:off x="9275904" y="3475307"/>
            <a:ext cx="1471448" cy="276999"/>
          </a:xfrm>
          <a:prstGeom prst="rect">
            <a:avLst/>
          </a:prstGeom>
          <a:noFill/>
        </p:spPr>
        <p:txBody>
          <a:bodyPr wrap="square" rtlCol="0">
            <a:spAutoFit/>
          </a:bodyPr>
          <a:lstStyle/>
          <a:p>
            <a:r>
              <a:rPr kumimoji="1" lang="en-US" altLang="zh-TW" sz="1200" dirty="0">
                <a:latin typeface="Arial" panose="020B0604020202020204" pitchFamily="34" charset="0"/>
                <a:cs typeface="Arial" panose="020B0604020202020204" pitchFamily="34" charset="0"/>
              </a:rPr>
              <a:t>Source: Flickr</a:t>
            </a:r>
            <a:endParaRPr kumimoji="1" lang="zh-TW" altLang="en-US" sz="1200" dirty="0">
              <a:latin typeface="Arial" panose="020B0604020202020204" pitchFamily="34" charset="0"/>
              <a:cs typeface="Arial" panose="020B0604020202020204" pitchFamily="34" charset="0"/>
            </a:endParaRPr>
          </a:p>
        </p:txBody>
      </p:sp>
      <p:sp>
        <p:nvSpPr>
          <p:cNvPr id="12" name="文字方塊 11">
            <a:extLst>
              <a:ext uri="{FF2B5EF4-FFF2-40B4-BE49-F238E27FC236}">
                <a16:creationId xmlns:a16="http://schemas.microsoft.com/office/drawing/2014/main" id="{96FB0679-67C5-804C-9BF4-CCBC380366D8}"/>
              </a:ext>
            </a:extLst>
          </p:cNvPr>
          <p:cNvSpPr txBox="1"/>
          <p:nvPr/>
        </p:nvSpPr>
        <p:spPr>
          <a:xfrm>
            <a:off x="8418654" y="5895502"/>
            <a:ext cx="1471448" cy="276999"/>
          </a:xfrm>
          <a:prstGeom prst="rect">
            <a:avLst/>
          </a:prstGeom>
          <a:noFill/>
        </p:spPr>
        <p:txBody>
          <a:bodyPr wrap="square" rtlCol="0">
            <a:spAutoFit/>
          </a:bodyPr>
          <a:lstStyle/>
          <a:p>
            <a:r>
              <a:rPr kumimoji="1" lang="en-US" altLang="zh-TW" sz="1200" dirty="0">
                <a:latin typeface="Arial" panose="020B0604020202020204" pitchFamily="34" charset="0"/>
                <a:cs typeface="Arial" panose="020B0604020202020204" pitchFamily="34" charset="0"/>
              </a:rPr>
              <a:t>Source: Flickr</a:t>
            </a:r>
            <a:endParaRPr kumimoji="1" lang="zh-TW"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3634310"/>
      </p:ext>
    </p:extLst>
  </p:cSld>
  <p:clrMapOvr>
    <a:masterClrMapping/>
  </p:clrMapOvr>
  <mc:AlternateContent xmlns:mc="http://schemas.openxmlformats.org/markup-compatibility/2006" xmlns:p14="http://schemas.microsoft.com/office/powerpoint/2010/main">
    <mc:Choice Requires="p14">
      <p:transition spd="slow" p14:dur="2000" advTm="35760"/>
    </mc:Choice>
    <mc:Fallback xmlns="">
      <p:transition spd="slow" advTm="357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6C9854-9056-C346-9708-3B6B763180E4}"/>
              </a:ext>
            </a:extLst>
          </p:cNvPr>
          <p:cNvSpPr>
            <a:spLocks noGrp="1"/>
          </p:cNvSpPr>
          <p:nvPr>
            <p:ph type="title"/>
          </p:nvPr>
        </p:nvSpPr>
        <p:spPr/>
        <p:txBody>
          <a:bodyPr/>
          <a:lstStyle/>
          <a:p>
            <a:r>
              <a:rPr kumimoji="1" lang="en-US" altLang="zh-TW" dirty="0"/>
              <a:t>Offensive’s decision tree</a:t>
            </a:r>
            <a:endParaRPr kumimoji="1" lang="zh-TW" altLang="en-US" dirty="0"/>
          </a:p>
        </p:txBody>
      </p:sp>
      <p:sp>
        <p:nvSpPr>
          <p:cNvPr id="4" name="投影片編號版面配置區 3">
            <a:extLst>
              <a:ext uri="{FF2B5EF4-FFF2-40B4-BE49-F238E27FC236}">
                <a16:creationId xmlns:a16="http://schemas.microsoft.com/office/drawing/2014/main" id="{11C2BA20-DE68-6148-8AEC-413CC160AA3F}"/>
              </a:ext>
            </a:extLst>
          </p:cNvPr>
          <p:cNvSpPr>
            <a:spLocks noGrp="1"/>
          </p:cNvSpPr>
          <p:nvPr>
            <p:ph type="sldNum" sz="quarter" idx="12"/>
          </p:nvPr>
        </p:nvSpPr>
        <p:spPr/>
        <p:txBody>
          <a:bodyPr/>
          <a:lstStyle/>
          <a:p>
            <a:fld id="{DC22DD25-61AE-413C-B4D2-EF2365C9B2E1}" type="slidenum">
              <a:rPr lang="en-AU" noProof="0" smtClean="0"/>
              <a:t>5</a:t>
            </a:fld>
            <a:endParaRPr lang="en-AU" noProof="0"/>
          </a:p>
        </p:txBody>
      </p:sp>
      <p:pic>
        <p:nvPicPr>
          <p:cNvPr id="15" name="圖片 14">
            <a:extLst>
              <a:ext uri="{FF2B5EF4-FFF2-40B4-BE49-F238E27FC236}">
                <a16:creationId xmlns:a16="http://schemas.microsoft.com/office/drawing/2014/main" id="{7FF510A2-CDFB-8A4B-9517-418B446EF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97" y="1761535"/>
            <a:ext cx="11487462" cy="4287430"/>
          </a:xfrm>
          <a:prstGeom prst="rect">
            <a:avLst/>
          </a:prstGeom>
        </p:spPr>
      </p:pic>
    </p:spTree>
    <p:extLst>
      <p:ext uri="{BB962C8B-B14F-4D97-AF65-F5344CB8AC3E}">
        <p14:creationId xmlns:p14="http://schemas.microsoft.com/office/powerpoint/2010/main" val="1636453374"/>
      </p:ext>
    </p:extLst>
  </p:cSld>
  <p:clrMapOvr>
    <a:masterClrMapping/>
  </p:clrMapOvr>
  <mc:AlternateContent xmlns:mc="http://schemas.openxmlformats.org/markup-compatibility/2006" xmlns:p14="http://schemas.microsoft.com/office/powerpoint/2010/main">
    <mc:Choice Requires="p14">
      <p:transition spd="slow" p14:dur="2000" advTm="35760"/>
    </mc:Choice>
    <mc:Fallback xmlns="">
      <p:transition spd="slow" advTm="3576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6C9854-9056-C346-9708-3B6B763180E4}"/>
              </a:ext>
            </a:extLst>
          </p:cNvPr>
          <p:cNvSpPr>
            <a:spLocks noGrp="1"/>
          </p:cNvSpPr>
          <p:nvPr>
            <p:ph type="title"/>
          </p:nvPr>
        </p:nvSpPr>
        <p:spPr/>
        <p:txBody>
          <a:bodyPr/>
          <a:lstStyle/>
          <a:p>
            <a:r>
              <a:rPr kumimoji="1" lang="en-US" altLang="zh-TW" dirty="0"/>
              <a:t>Defensive agent</a:t>
            </a:r>
            <a:endParaRPr kumimoji="1" lang="zh-TW" altLang="en-US" dirty="0"/>
          </a:p>
        </p:txBody>
      </p:sp>
      <p:sp>
        <p:nvSpPr>
          <p:cNvPr id="3" name="內容版面配置區 2">
            <a:extLst>
              <a:ext uri="{FF2B5EF4-FFF2-40B4-BE49-F238E27FC236}">
                <a16:creationId xmlns:a16="http://schemas.microsoft.com/office/drawing/2014/main" id="{1C05BC66-8C33-0141-9BA4-D1DE6E8395B0}"/>
              </a:ext>
            </a:extLst>
          </p:cNvPr>
          <p:cNvSpPr>
            <a:spLocks noGrp="1"/>
          </p:cNvSpPr>
          <p:nvPr>
            <p:ph idx="1"/>
          </p:nvPr>
        </p:nvSpPr>
        <p:spPr>
          <a:xfrm>
            <a:off x="365608" y="1735201"/>
            <a:ext cx="6290025" cy="4437300"/>
          </a:xfrm>
        </p:spPr>
        <p:txBody>
          <a:bodyPr/>
          <a:lstStyle/>
          <a:p>
            <a:r>
              <a:rPr kumimoji="1" lang="en-US" altLang="zh-TW" sz="2200" b="1" dirty="0"/>
              <a:t>Three action mode for defensive agent:</a:t>
            </a:r>
          </a:p>
          <a:p>
            <a:pPr marL="730350" lvl="1" indent="-514350">
              <a:buFont typeface="+mj-lt"/>
              <a:buAutoNum type="arabicPeriod"/>
            </a:pPr>
            <a:r>
              <a:rPr kumimoji="1" lang="en-US" altLang="zh-TW" sz="2200" u="sng" dirty="0">
                <a:latin typeface="Arial" panose="020B0604020202020204" pitchFamily="34" charset="0"/>
                <a:cs typeface="Arial" panose="020B0604020202020204" pitchFamily="34" charset="0"/>
              </a:rPr>
              <a:t>Patrol mode</a:t>
            </a:r>
          </a:p>
          <a:p>
            <a:pPr marL="946350" lvl="2" indent="-514350">
              <a:buFont typeface="Wingdings" pitchFamily="2" charset="2"/>
              <a:buChar char="n"/>
            </a:pPr>
            <a:r>
              <a:rPr kumimoji="1" lang="en-US" altLang="zh-TW" sz="2200" dirty="0">
                <a:latin typeface="Arial" panose="020B0604020202020204" pitchFamily="34" charset="0"/>
                <a:cs typeface="Arial" panose="020B0604020202020204" pitchFamily="34" charset="0"/>
              </a:rPr>
              <a:t>If the agent detects some of our food are eaten, the agent will go to the position of eaten food to search for enemy</a:t>
            </a:r>
          </a:p>
          <a:p>
            <a:pPr marL="730350" lvl="1" indent="-514350">
              <a:buFont typeface="+mj-lt"/>
              <a:buAutoNum type="arabicPeriod"/>
            </a:pPr>
            <a:r>
              <a:rPr kumimoji="1" lang="en-US" altLang="zh-TW" sz="2200" u="sng" dirty="0">
                <a:latin typeface="Arial" panose="020B0604020202020204" pitchFamily="34" charset="0"/>
                <a:cs typeface="Arial" panose="020B0604020202020204" pitchFamily="34" charset="0"/>
              </a:rPr>
              <a:t>Chasing mode</a:t>
            </a:r>
          </a:p>
          <a:p>
            <a:pPr marL="946350" lvl="2" indent="-514350">
              <a:buFont typeface="Wingdings" pitchFamily="2" charset="2"/>
              <a:buChar char="n"/>
            </a:pPr>
            <a:r>
              <a:rPr kumimoji="1" lang="en-US" altLang="zh-TW" sz="2200" dirty="0">
                <a:latin typeface="Arial" panose="020B0604020202020204" pitchFamily="34" charset="0"/>
                <a:cs typeface="Arial" panose="020B0604020202020204" pitchFamily="34" charset="0"/>
              </a:rPr>
              <a:t>If the agent detects the incoming enemy, the agent will hunt the invading enemy</a:t>
            </a:r>
          </a:p>
          <a:p>
            <a:pPr marL="730350" lvl="1" indent="-514350">
              <a:buFont typeface="+mj-lt"/>
              <a:buAutoNum type="arabicPeriod"/>
            </a:pPr>
            <a:r>
              <a:rPr kumimoji="1" lang="en-US" altLang="zh-TW" sz="2200" u="sng" dirty="0">
                <a:latin typeface="Arial" panose="020B0604020202020204" pitchFamily="34" charset="0"/>
                <a:cs typeface="Arial" panose="020B0604020202020204" pitchFamily="34" charset="0"/>
              </a:rPr>
              <a:t>Offensive mode</a:t>
            </a:r>
          </a:p>
          <a:p>
            <a:pPr marL="946350" lvl="2" indent="-514350">
              <a:buFont typeface="Wingdings" pitchFamily="2" charset="2"/>
              <a:buChar char="n"/>
            </a:pPr>
            <a:r>
              <a:rPr kumimoji="1" lang="en-US" altLang="zh-TW" sz="2200" dirty="0">
                <a:latin typeface="Arial" panose="020B0604020202020204" pitchFamily="34" charset="0"/>
                <a:cs typeface="Arial" panose="020B0604020202020204" pitchFamily="34" charset="0"/>
              </a:rPr>
              <a:t>If no enemy in sight and no food is being eaten, eat the food at the other side.</a:t>
            </a:r>
          </a:p>
          <a:p>
            <a:pPr marL="730350" lvl="1" indent="-514350">
              <a:buFont typeface="+mj-lt"/>
              <a:buAutoNum type="arabicPeriod"/>
            </a:pPr>
            <a:endParaRPr kumimoji="1" lang="en-US" altLang="zh-TW" sz="2200" u="sng" dirty="0">
              <a:latin typeface="Arial" panose="020B0604020202020204" pitchFamily="34" charset="0"/>
              <a:cs typeface="Arial" panose="020B0604020202020204" pitchFamily="34" charset="0"/>
            </a:endParaRPr>
          </a:p>
        </p:txBody>
      </p:sp>
      <p:sp>
        <p:nvSpPr>
          <p:cNvPr id="4" name="投影片編號版面配置區 3">
            <a:extLst>
              <a:ext uri="{FF2B5EF4-FFF2-40B4-BE49-F238E27FC236}">
                <a16:creationId xmlns:a16="http://schemas.microsoft.com/office/drawing/2014/main" id="{11C2BA20-DE68-6148-8AEC-413CC160AA3F}"/>
              </a:ext>
            </a:extLst>
          </p:cNvPr>
          <p:cNvSpPr>
            <a:spLocks noGrp="1"/>
          </p:cNvSpPr>
          <p:nvPr>
            <p:ph type="sldNum" sz="quarter" idx="12"/>
          </p:nvPr>
        </p:nvSpPr>
        <p:spPr/>
        <p:txBody>
          <a:bodyPr/>
          <a:lstStyle/>
          <a:p>
            <a:fld id="{DC22DD25-61AE-413C-B4D2-EF2365C9B2E1}" type="slidenum">
              <a:rPr lang="en-AU" noProof="0" smtClean="0"/>
              <a:t>6</a:t>
            </a:fld>
            <a:endParaRPr lang="en-AU" noProof="0"/>
          </a:p>
        </p:txBody>
      </p:sp>
      <p:pic>
        <p:nvPicPr>
          <p:cNvPr id="6" name="圖片 5">
            <a:extLst>
              <a:ext uri="{FF2B5EF4-FFF2-40B4-BE49-F238E27FC236}">
                <a16:creationId xmlns:a16="http://schemas.microsoft.com/office/drawing/2014/main" id="{EBE2976F-8910-1E41-956A-1CFBCCCBB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412" y="2010460"/>
            <a:ext cx="3697631" cy="1913524"/>
          </a:xfrm>
          <a:prstGeom prst="rect">
            <a:avLst/>
          </a:prstGeom>
        </p:spPr>
      </p:pic>
      <p:pic>
        <p:nvPicPr>
          <p:cNvPr id="12" name="圖片 11">
            <a:extLst>
              <a:ext uri="{FF2B5EF4-FFF2-40B4-BE49-F238E27FC236}">
                <a16:creationId xmlns:a16="http://schemas.microsoft.com/office/drawing/2014/main" id="{8537037A-86C6-0045-A3DD-BF021185D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2007" y="4219873"/>
            <a:ext cx="2545176" cy="1952628"/>
          </a:xfrm>
          <a:prstGeom prst="rect">
            <a:avLst/>
          </a:prstGeom>
        </p:spPr>
      </p:pic>
      <p:sp>
        <p:nvSpPr>
          <p:cNvPr id="13" name="文字方塊 12">
            <a:extLst>
              <a:ext uri="{FF2B5EF4-FFF2-40B4-BE49-F238E27FC236}">
                <a16:creationId xmlns:a16="http://schemas.microsoft.com/office/drawing/2014/main" id="{A8E82428-7BBE-4743-9768-2D2B95516E70}"/>
              </a:ext>
            </a:extLst>
          </p:cNvPr>
          <p:cNvSpPr txBox="1"/>
          <p:nvPr/>
        </p:nvSpPr>
        <p:spPr>
          <a:xfrm>
            <a:off x="6959030" y="4571038"/>
            <a:ext cx="2503357" cy="1384995"/>
          </a:xfrm>
          <a:prstGeom prst="rect">
            <a:avLst/>
          </a:prstGeom>
          <a:noFill/>
        </p:spPr>
        <p:txBody>
          <a:bodyPr wrap="square" rtlCol="0">
            <a:spAutoFit/>
          </a:bodyPr>
          <a:lstStyle/>
          <a:p>
            <a:r>
              <a:rPr kumimoji="1" lang="en-US" altLang="zh-TW" sz="2800" b="1" dirty="0">
                <a:solidFill>
                  <a:srgbClr val="FF0000"/>
                </a:solidFill>
                <a:latin typeface="Arial" panose="020B0604020202020204" pitchFamily="34" charset="0"/>
                <a:cs typeface="Arial" panose="020B0604020202020204" pitchFamily="34" charset="0"/>
              </a:rPr>
              <a:t>Go away,</a:t>
            </a:r>
          </a:p>
          <a:p>
            <a:r>
              <a:rPr kumimoji="1" lang="en-US" altLang="zh-TW" sz="2800" b="1" dirty="0">
                <a:solidFill>
                  <a:srgbClr val="FF0000"/>
                </a:solidFill>
                <a:latin typeface="Arial" panose="020B0604020202020204" pitchFamily="34" charset="0"/>
                <a:cs typeface="Arial" panose="020B0604020202020204" pitchFamily="34" charset="0"/>
              </a:rPr>
              <a:t>This is my</a:t>
            </a:r>
          </a:p>
          <a:p>
            <a:r>
              <a:rPr kumimoji="1" lang="en-US" altLang="zh-TW" sz="2800" b="1" dirty="0">
                <a:solidFill>
                  <a:srgbClr val="FF0000"/>
                </a:solidFill>
                <a:latin typeface="Arial" panose="020B0604020202020204" pitchFamily="34" charset="0"/>
                <a:cs typeface="Arial" panose="020B0604020202020204" pitchFamily="34" charset="0"/>
              </a:rPr>
              <a:t>Home!</a:t>
            </a:r>
            <a:endParaRPr kumimoji="1" lang="zh-TW" altLang="en-US" sz="2800" b="1" dirty="0">
              <a:solidFill>
                <a:srgbClr val="FF0000"/>
              </a:solidFill>
              <a:latin typeface="Arial" panose="020B0604020202020204" pitchFamily="34" charset="0"/>
              <a:cs typeface="Arial" panose="020B0604020202020204" pitchFamily="34" charset="0"/>
            </a:endParaRPr>
          </a:p>
        </p:txBody>
      </p:sp>
      <p:sp>
        <p:nvSpPr>
          <p:cNvPr id="8" name="文字方塊 7">
            <a:extLst>
              <a:ext uri="{FF2B5EF4-FFF2-40B4-BE49-F238E27FC236}">
                <a16:creationId xmlns:a16="http://schemas.microsoft.com/office/drawing/2014/main" id="{68BEEC05-B701-BA43-A76F-7333A8414648}"/>
              </a:ext>
            </a:extLst>
          </p:cNvPr>
          <p:cNvSpPr txBox="1"/>
          <p:nvPr/>
        </p:nvSpPr>
        <p:spPr>
          <a:xfrm>
            <a:off x="7303941" y="3933429"/>
            <a:ext cx="1471448" cy="276999"/>
          </a:xfrm>
          <a:prstGeom prst="rect">
            <a:avLst/>
          </a:prstGeom>
          <a:noFill/>
        </p:spPr>
        <p:txBody>
          <a:bodyPr wrap="square" rtlCol="0">
            <a:spAutoFit/>
          </a:bodyPr>
          <a:lstStyle/>
          <a:p>
            <a:r>
              <a:rPr kumimoji="1" lang="en-US" altLang="zh-TW" sz="1200" dirty="0">
                <a:latin typeface="Arial" panose="020B0604020202020204" pitchFamily="34" charset="0"/>
                <a:cs typeface="Arial" panose="020B0604020202020204" pitchFamily="34" charset="0"/>
              </a:rPr>
              <a:t>Source: Reddit</a:t>
            </a:r>
            <a:endParaRPr kumimoji="1" lang="zh-TW" altLang="en-US" sz="1200" dirty="0">
              <a:latin typeface="Arial" panose="020B0604020202020204" pitchFamily="34" charset="0"/>
              <a:cs typeface="Arial" panose="020B0604020202020204" pitchFamily="34" charset="0"/>
            </a:endParaRPr>
          </a:p>
        </p:txBody>
      </p:sp>
      <p:sp>
        <p:nvSpPr>
          <p:cNvPr id="9" name="文字方塊 8">
            <a:extLst>
              <a:ext uri="{FF2B5EF4-FFF2-40B4-BE49-F238E27FC236}">
                <a16:creationId xmlns:a16="http://schemas.microsoft.com/office/drawing/2014/main" id="{6D3AD4EC-FB8B-F24D-B3B6-78720A764F0B}"/>
              </a:ext>
            </a:extLst>
          </p:cNvPr>
          <p:cNvSpPr txBox="1"/>
          <p:nvPr/>
        </p:nvSpPr>
        <p:spPr>
          <a:xfrm>
            <a:off x="7867359" y="6030199"/>
            <a:ext cx="1471448" cy="276999"/>
          </a:xfrm>
          <a:prstGeom prst="rect">
            <a:avLst/>
          </a:prstGeom>
          <a:noFill/>
        </p:spPr>
        <p:txBody>
          <a:bodyPr wrap="square" rtlCol="0">
            <a:spAutoFit/>
          </a:bodyPr>
          <a:lstStyle/>
          <a:p>
            <a:r>
              <a:rPr kumimoji="1" lang="en-US" altLang="zh-TW" sz="1200" dirty="0">
                <a:latin typeface="Arial" panose="020B0604020202020204" pitchFamily="34" charset="0"/>
                <a:cs typeface="Arial" panose="020B0604020202020204" pitchFamily="34" charset="0"/>
              </a:rPr>
              <a:t>Source: Reddit</a:t>
            </a:r>
            <a:endParaRPr kumimoji="1" lang="zh-TW"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960158"/>
      </p:ext>
    </p:extLst>
  </p:cSld>
  <p:clrMapOvr>
    <a:masterClrMapping/>
  </p:clrMapOvr>
  <mc:AlternateContent xmlns:mc="http://schemas.openxmlformats.org/markup-compatibility/2006" xmlns:p14="http://schemas.microsoft.com/office/powerpoint/2010/main">
    <mc:Choice Requires="p14">
      <p:transition spd="slow" p14:dur="2000" advTm="57199"/>
    </mc:Choice>
    <mc:Fallback xmlns="">
      <p:transition spd="slow" advTm="5719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6C9854-9056-C346-9708-3B6B763180E4}"/>
              </a:ext>
            </a:extLst>
          </p:cNvPr>
          <p:cNvSpPr>
            <a:spLocks noGrp="1"/>
          </p:cNvSpPr>
          <p:nvPr>
            <p:ph type="title"/>
          </p:nvPr>
        </p:nvSpPr>
        <p:spPr/>
        <p:txBody>
          <a:bodyPr/>
          <a:lstStyle/>
          <a:p>
            <a:r>
              <a:rPr kumimoji="1" lang="en-US" altLang="zh-TW" dirty="0"/>
              <a:t>Defensive’s decision tree</a:t>
            </a:r>
            <a:endParaRPr kumimoji="1" lang="zh-TW" altLang="en-US" dirty="0"/>
          </a:p>
        </p:txBody>
      </p:sp>
      <p:sp>
        <p:nvSpPr>
          <p:cNvPr id="4" name="投影片編號版面配置區 3">
            <a:extLst>
              <a:ext uri="{FF2B5EF4-FFF2-40B4-BE49-F238E27FC236}">
                <a16:creationId xmlns:a16="http://schemas.microsoft.com/office/drawing/2014/main" id="{11C2BA20-DE68-6148-8AEC-413CC160AA3F}"/>
              </a:ext>
            </a:extLst>
          </p:cNvPr>
          <p:cNvSpPr>
            <a:spLocks noGrp="1"/>
          </p:cNvSpPr>
          <p:nvPr>
            <p:ph type="sldNum" sz="quarter" idx="12"/>
          </p:nvPr>
        </p:nvSpPr>
        <p:spPr/>
        <p:txBody>
          <a:bodyPr/>
          <a:lstStyle/>
          <a:p>
            <a:fld id="{DC22DD25-61AE-413C-B4D2-EF2365C9B2E1}" type="slidenum">
              <a:rPr lang="en-AU" noProof="0" smtClean="0"/>
              <a:t>7</a:t>
            </a:fld>
            <a:endParaRPr lang="en-AU" noProof="0"/>
          </a:p>
        </p:txBody>
      </p:sp>
      <p:pic>
        <p:nvPicPr>
          <p:cNvPr id="5" name="圖片 4">
            <a:extLst>
              <a:ext uri="{FF2B5EF4-FFF2-40B4-BE49-F238E27FC236}">
                <a16:creationId xmlns:a16="http://schemas.microsoft.com/office/drawing/2014/main" id="{1B41E86E-35B2-B54E-B11C-1D1BF8271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71" y="1514668"/>
            <a:ext cx="10093377" cy="5022958"/>
          </a:xfrm>
          <a:prstGeom prst="rect">
            <a:avLst/>
          </a:prstGeom>
        </p:spPr>
      </p:pic>
    </p:spTree>
    <p:extLst>
      <p:ext uri="{BB962C8B-B14F-4D97-AF65-F5344CB8AC3E}">
        <p14:creationId xmlns:p14="http://schemas.microsoft.com/office/powerpoint/2010/main" val="2835300556"/>
      </p:ext>
    </p:extLst>
  </p:cSld>
  <p:clrMapOvr>
    <a:masterClrMapping/>
  </p:clrMapOvr>
  <mc:AlternateContent xmlns:mc="http://schemas.openxmlformats.org/markup-compatibility/2006" xmlns:p14="http://schemas.microsoft.com/office/powerpoint/2010/main">
    <mc:Choice Requires="p14">
      <p:transition spd="slow" p14:dur="2000" advTm="35760"/>
    </mc:Choice>
    <mc:Fallback xmlns="">
      <p:transition spd="slow" advTm="3576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DA1E9F-3962-1446-80CB-82F499463C9F}"/>
              </a:ext>
            </a:extLst>
          </p:cNvPr>
          <p:cNvSpPr>
            <a:spLocks noGrp="1"/>
          </p:cNvSpPr>
          <p:nvPr>
            <p:ph type="title"/>
          </p:nvPr>
        </p:nvSpPr>
        <p:spPr/>
        <p:txBody>
          <a:bodyPr/>
          <a:lstStyle/>
          <a:p>
            <a:r>
              <a:rPr kumimoji="1" lang="en-US" altLang="zh-TW" dirty="0"/>
              <a:t>Monte Carlo Tree Search</a:t>
            </a:r>
            <a:endParaRPr kumimoji="1" lang="zh-TW" altLang="en-US" dirty="0"/>
          </a:p>
        </p:txBody>
      </p:sp>
      <p:sp>
        <p:nvSpPr>
          <p:cNvPr id="3" name="內容版面配置區 2">
            <a:extLst>
              <a:ext uri="{FF2B5EF4-FFF2-40B4-BE49-F238E27FC236}">
                <a16:creationId xmlns:a16="http://schemas.microsoft.com/office/drawing/2014/main" id="{7D5C5867-17BF-B843-99C4-2D95A2542F84}"/>
              </a:ext>
            </a:extLst>
          </p:cNvPr>
          <p:cNvSpPr>
            <a:spLocks noGrp="1"/>
          </p:cNvSpPr>
          <p:nvPr>
            <p:ph idx="1"/>
          </p:nvPr>
        </p:nvSpPr>
        <p:spPr>
          <a:xfrm>
            <a:off x="316356" y="1532415"/>
            <a:ext cx="11408409" cy="2328686"/>
          </a:xfrm>
        </p:spPr>
        <p:txBody>
          <a:bodyPr/>
          <a:lstStyle/>
          <a:p>
            <a:pPr marL="342900" indent="-342900">
              <a:buFont typeface="Arial" panose="020B0604020202020204" pitchFamily="34" charset="0"/>
              <a:buChar char="•"/>
            </a:pPr>
            <a:r>
              <a:rPr kumimoji="1" lang="en-US" altLang="zh-TW" b="1" dirty="0"/>
              <a:t>Leverage the simulation part of Monte Carlo Tree. </a:t>
            </a:r>
            <a:r>
              <a:rPr kumimoji="1" lang="en-US" altLang="zh-TW" dirty="0"/>
              <a:t>Monte Carlo Tree Search allows us to simulate the future game states after taking a series of actions under a certain policy</a:t>
            </a:r>
          </a:p>
          <a:p>
            <a:pPr marL="342900" indent="-342900">
              <a:buFont typeface="Arial" panose="020B0604020202020204" pitchFamily="34" charset="0"/>
              <a:buChar char="•"/>
            </a:pPr>
            <a:r>
              <a:rPr kumimoji="1" lang="en-US" altLang="zh-TW" b="1" dirty="0"/>
              <a:t>This serves as our solution to “Food in Block Area” situation.</a:t>
            </a:r>
            <a:r>
              <a:rPr kumimoji="1" lang="en-US" altLang="zh-TW" dirty="0"/>
              <a:t> When our Pacman's nearest food is inside a blocked area that has only one entry, we use simulation to see how many steps it would take for our Pacman to enter the blocked area, eat a certain amount of food and leave. Then the Pacman can decide how many food it would eat in the blocked area, without being blocked or eaten by ghosts. We simulated maximum 20 steps since a blocked area that takes more than 20 steps to walk around is dangerous enough for the Pacman to decide not to enter.</a:t>
            </a:r>
            <a:endParaRPr kumimoji="1" lang="zh-TW" altLang="en-US" dirty="0"/>
          </a:p>
        </p:txBody>
      </p:sp>
      <p:sp>
        <p:nvSpPr>
          <p:cNvPr id="4" name="投影片編號版面配置區 3">
            <a:extLst>
              <a:ext uri="{FF2B5EF4-FFF2-40B4-BE49-F238E27FC236}">
                <a16:creationId xmlns:a16="http://schemas.microsoft.com/office/drawing/2014/main" id="{78364801-8DF8-5142-AA42-7B1B600914A2}"/>
              </a:ext>
            </a:extLst>
          </p:cNvPr>
          <p:cNvSpPr>
            <a:spLocks noGrp="1"/>
          </p:cNvSpPr>
          <p:nvPr>
            <p:ph type="sldNum" sz="quarter" idx="12"/>
          </p:nvPr>
        </p:nvSpPr>
        <p:spPr/>
        <p:txBody>
          <a:bodyPr/>
          <a:lstStyle/>
          <a:p>
            <a:fld id="{DC22DD25-61AE-413C-B4D2-EF2365C9B2E1}" type="slidenum">
              <a:rPr lang="en-AU" noProof="0" smtClean="0"/>
              <a:t>8</a:t>
            </a:fld>
            <a:endParaRPr lang="en-AU" noProof="0"/>
          </a:p>
        </p:txBody>
      </p:sp>
      <p:pic>
        <p:nvPicPr>
          <p:cNvPr id="6" name="圖片 5">
            <a:extLst>
              <a:ext uri="{FF2B5EF4-FFF2-40B4-BE49-F238E27FC236}">
                <a16:creationId xmlns:a16="http://schemas.microsoft.com/office/drawing/2014/main" id="{C2C03F03-10AF-E848-8E0E-B63E00F46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541" y="4294884"/>
            <a:ext cx="7081064" cy="2334699"/>
          </a:xfrm>
          <a:prstGeom prst="rect">
            <a:avLst/>
          </a:prstGeom>
        </p:spPr>
      </p:pic>
      <p:sp>
        <p:nvSpPr>
          <p:cNvPr id="7" name="文字方塊 6">
            <a:extLst>
              <a:ext uri="{FF2B5EF4-FFF2-40B4-BE49-F238E27FC236}">
                <a16:creationId xmlns:a16="http://schemas.microsoft.com/office/drawing/2014/main" id="{35144186-AD56-6847-969F-A17020FADC0D}"/>
              </a:ext>
            </a:extLst>
          </p:cNvPr>
          <p:cNvSpPr txBox="1"/>
          <p:nvPr/>
        </p:nvSpPr>
        <p:spPr>
          <a:xfrm>
            <a:off x="8503196" y="4356619"/>
            <a:ext cx="3833455" cy="1815882"/>
          </a:xfrm>
          <a:prstGeom prst="rect">
            <a:avLst/>
          </a:prstGeom>
          <a:noFill/>
        </p:spPr>
        <p:txBody>
          <a:bodyPr wrap="square" rtlCol="0">
            <a:spAutoFit/>
          </a:bodyPr>
          <a:lstStyle/>
          <a:p>
            <a:r>
              <a:rPr kumimoji="1" lang="en-US" altLang="zh-TW" sz="2800" b="1" dirty="0">
                <a:solidFill>
                  <a:srgbClr val="FF0000"/>
                </a:solidFill>
                <a:latin typeface="Arial" panose="020B0604020202020204" pitchFamily="34" charset="0"/>
                <a:cs typeface="Arial" panose="020B0604020202020204" pitchFamily="34" charset="0"/>
              </a:rPr>
              <a:t>Architect:</a:t>
            </a:r>
          </a:p>
          <a:p>
            <a:r>
              <a:rPr kumimoji="1" lang="en-US" altLang="zh-TW" sz="2800" b="1" dirty="0">
                <a:solidFill>
                  <a:srgbClr val="FF0000"/>
                </a:solidFill>
                <a:latin typeface="Arial" panose="020B0604020202020204" pitchFamily="34" charset="0"/>
                <a:cs typeface="Arial" panose="020B0604020202020204" pitchFamily="34" charset="0"/>
              </a:rPr>
              <a:t>“Neo, I’ve simulated all of your possible moves”</a:t>
            </a:r>
            <a:endParaRPr kumimoji="1" lang="zh-TW" altLang="en-US" sz="2800" b="1" dirty="0">
              <a:solidFill>
                <a:srgbClr val="FF0000"/>
              </a:solidFill>
              <a:latin typeface="Arial" panose="020B0604020202020204" pitchFamily="34" charset="0"/>
              <a:cs typeface="Arial" panose="020B0604020202020204" pitchFamily="34" charset="0"/>
            </a:endParaRPr>
          </a:p>
        </p:txBody>
      </p:sp>
      <p:sp>
        <p:nvSpPr>
          <p:cNvPr id="8" name="文字方塊 7">
            <a:extLst>
              <a:ext uri="{FF2B5EF4-FFF2-40B4-BE49-F238E27FC236}">
                <a16:creationId xmlns:a16="http://schemas.microsoft.com/office/drawing/2014/main" id="{F95F1309-B84B-6144-98F0-29B804C067B3}"/>
              </a:ext>
            </a:extLst>
          </p:cNvPr>
          <p:cNvSpPr txBox="1"/>
          <p:nvPr/>
        </p:nvSpPr>
        <p:spPr>
          <a:xfrm>
            <a:off x="8356885" y="6355063"/>
            <a:ext cx="1816969" cy="276999"/>
          </a:xfrm>
          <a:prstGeom prst="rect">
            <a:avLst/>
          </a:prstGeom>
          <a:noFill/>
        </p:spPr>
        <p:txBody>
          <a:bodyPr wrap="square" rtlCol="0">
            <a:spAutoFit/>
          </a:bodyPr>
          <a:lstStyle/>
          <a:p>
            <a:r>
              <a:rPr kumimoji="1" lang="en-US" altLang="zh-TW" sz="1200" dirty="0">
                <a:latin typeface="Arial" panose="020B0604020202020204" pitchFamily="34" charset="0"/>
                <a:cs typeface="Arial" panose="020B0604020202020204" pitchFamily="34" charset="0"/>
              </a:rPr>
              <a:t>Source: Matrix World</a:t>
            </a:r>
            <a:endParaRPr kumimoji="1" lang="zh-TW"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2091127"/>
      </p:ext>
    </p:extLst>
  </p:cSld>
  <p:clrMapOvr>
    <a:masterClrMapping/>
  </p:clrMapOvr>
  <mc:AlternateContent xmlns:mc="http://schemas.openxmlformats.org/markup-compatibility/2006" xmlns:p14="http://schemas.microsoft.com/office/powerpoint/2010/main">
    <mc:Choice Requires="p14">
      <p:transition spd="slow" p14:dur="2000" advTm="36856"/>
    </mc:Choice>
    <mc:Fallback xmlns="">
      <p:transition spd="slow" advTm="3685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69B084-190C-D44B-AB0B-0DC95C3F754C}"/>
              </a:ext>
            </a:extLst>
          </p:cNvPr>
          <p:cNvSpPr>
            <a:spLocks noGrp="1"/>
          </p:cNvSpPr>
          <p:nvPr>
            <p:ph type="title"/>
          </p:nvPr>
        </p:nvSpPr>
        <p:spPr/>
        <p:txBody>
          <a:bodyPr/>
          <a:lstStyle/>
          <a:p>
            <a:r>
              <a:rPr kumimoji="1" lang="en-US" altLang="zh-TW" dirty="0"/>
              <a:t>Challenges </a:t>
            </a:r>
            <a:endParaRPr kumimoji="1" lang="zh-TW" altLang="en-US" dirty="0"/>
          </a:p>
        </p:txBody>
      </p:sp>
      <p:sp>
        <p:nvSpPr>
          <p:cNvPr id="3" name="內容版面配置區 2">
            <a:extLst>
              <a:ext uri="{FF2B5EF4-FFF2-40B4-BE49-F238E27FC236}">
                <a16:creationId xmlns:a16="http://schemas.microsoft.com/office/drawing/2014/main" id="{BC20E298-1B43-264C-B052-5CDFFEBA949A}"/>
              </a:ext>
            </a:extLst>
          </p:cNvPr>
          <p:cNvSpPr>
            <a:spLocks noGrp="1"/>
          </p:cNvSpPr>
          <p:nvPr>
            <p:ph idx="1"/>
          </p:nvPr>
        </p:nvSpPr>
        <p:spPr>
          <a:xfrm>
            <a:off x="316356" y="1656399"/>
            <a:ext cx="11408409" cy="4376944"/>
          </a:xfrm>
        </p:spPr>
        <p:txBody>
          <a:bodyPr/>
          <a:lstStyle/>
          <a:p>
            <a:pPr marL="457200" indent="-457200">
              <a:buFont typeface="Arial" panose="020B0604020202020204" pitchFamily="34" charset="0"/>
              <a:buChar char="•"/>
            </a:pPr>
            <a:r>
              <a:rPr kumimoji="1" lang="en-US" altLang="zh-TW" dirty="0"/>
              <a:t>The provided function </a:t>
            </a:r>
            <a:r>
              <a:rPr kumimoji="1" lang="en-US" altLang="zh-TW" dirty="0" err="1"/>
              <a:t>getmazedistance</a:t>
            </a:r>
            <a:r>
              <a:rPr kumimoji="1" lang="en-US" altLang="zh-TW" dirty="0"/>
              <a:t>(pos1, pos2) only returns the length of the shortest path from pos1 to pos2, ignoring all other paths. However, in order to avoid enemies, our Pacman needs to take a longer path to get to its target. The </a:t>
            </a:r>
            <a:r>
              <a:rPr kumimoji="1" lang="en-US" altLang="zh-TW" dirty="0" err="1"/>
              <a:t>goAround</a:t>
            </a:r>
            <a:r>
              <a:rPr kumimoji="1" lang="en-US" altLang="zh-TW" dirty="0"/>
              <a:t>() function is designed to solve the problem by conducting a BFS from the current position to find a middle point whose shortest path to the target is clear.</a:t>
            </a:r>
          </a:p>
          <a:p>
            <a:endParaRPr kumimoji="1" lang="en-AU" altLang="zh-TW" sz="2800" dirty="0"/>
          </a:p>
          <a:p>
            <a:endParaRPr kumimoji="1" lang="zh-TW" altLang="en-US" sz="2800" dirty="0"/>
          </a:p>
        </p:txBody>
      </p:sp>
      <p:sp>
        <p:nvSpPr>
          <p:cNvPr id="4" name="投影片編號版面配置區 3">
            <a:extLst>
              <a:ext uri="{FF2B5EF4-FFF2-40B4-BE49-F238E27FC236}">
                <a16:creationId xmlns:a16="http://schemas.microsoft.com/office/drawing/2014/main" id="{1637AFA3-42D5-8340-A68A-88057DAD0864}"/>
              </a:ext>
            </a:extLst>
          </p:cNvPr>
          <p:cNvSpPr>
            <a:spLocks noGrp="1"/>
          </p:cNvSpPr>
          <p:nvPr>
            <p:ph type="sldNum" sz="quarter" idx="12"/>
          </p:nvPr>
        </p:nvSpPr>
        <p:spPr/>
        <p:txBody>
          <a:bodyPr/>
          <a:lstStyle/>
          <a:p>
            <a:fld id="{DC22DD25-61AE-413C-B4D2-EF2365C9B2E1}" type="slidenum">
              <a:rPr lang="en-AU" noProof="0" smtClean="0"/>
              <a:t>9</a:t>
            </a:fld>
            <a:endParaRPr lang="en-AU" noProof="0"/>
          </a:p>
        </p:txBody>
      </p:sp>
      <p:sp>
        <p:nvSpPr>
          <p:cNvPr id="5" name="TextBox 4">
            <a:extLst>
              <a:ext uri="{FF2B5EF4-FFF2-40B4-BE49-F238E27FC236}">
                <a16:creationId xmlns:a16="http://schemas.microsoft.com/office/drawing/2014/main" id="{524A8329-3A20-0E4D-BB25-EFC767C15879}"/>
              </a:ext>
            </a:extLst>
          </p:cNvPr>
          <p:cNvSpPr txBox="1"/>
          <p:nvPr/>
        </p:nvSpPr>
        <p:spPr>
          <a:xfrm>
            <a:off x="2537460" y="3429000"/>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EC92AE11-0B6F-584C-B4FE-0702A8CD4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854" y="3284392"/>
            <a:ext cx="3677410" cy="3161794"/>
          </a:xfrm>
          <a:prstGeom prst="rect">
            <a:avLst/>
          </a:prstGeom>
        </p:spPr>
      </p:pic>
    </p:spTree>
    <p:extLst>
      <p:ext uri="{BB962C8B-B14F-4D97-AF65-F5344CB8AC3E}">
        <p14:creationId xmlns:p14="http://schemas.microsoft.com/office/powerpoint/2010/main" val="2861869308"/>
      </p:ext>
    </p:extLst>
  </p:cSld>
  <p:clrMapOvr>
    <a:masterClrMapping/>
  </p:clrMapOvr>
  <mc:AlternateContent xmlns:mc="http://schemas.openxmlformats.org/markup-compatibility/2006" xmlns:p14="http://schemas.microsoft.com/office/powerpoint/2010/main">
    <mc:Choice Requires="p14">
      <p:transition spd="slow" p14:dur="2000" advTm="69496"/>
    </mc:Choice>
    <mc:Fallback xmlns="">
      <p:transition spd="slow" advTm="6949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4.5"/>
</p:tagLst>
</file>

<file path=ppt/tags/tag2.xml><?xml version="1.0" encoding="utf-8"?>
<p:tagLst xmlns:a="http://schemas.openxmlformats.org/drawingml/2006/main" xmlns:r="http://schemas.openxmlformats.org/officeDocument/2006/relationships" xmlns:p="http://schemas.openxmlformats.org/presentationml/2006/main">
  <p:tag name="TIMING" val="|19.7"/>
</p:tagLst>
</file>

<file path=ppt/tags/tag3.xml><?xml version="1.0" encoding="utf-8"?>
<p:tagLst xmlns:a="http://schemas.openxmlformats.org/drawingml/2006/main" xmlns:r="http://schemas.openxmlformats.org/officeDocument/2006/relationships" xmlns:p="http://schemas.openxmlformats.org/presentationml/2006/main">
  <p:tag name="TIMING" val="|39.4"/>
</p:tagLst>
</file>

<file path=ppt/tags/tag4.xml><?xml version="1.0" encoding="utf-8"?>
<p:tagLst xmlns:a="http://schemas.openxmlformats.org/drawingml/2006/main" xmlns:r="http://schemas.openxmlformats.org/officeDocument/2006/relationships" xmlns:p="http://schemas.openxmlformats.org/presentationml/2006/main">
  <p:tag name="TIMING" val="|4.1"/>
</p:tagLst>
</file>

<file path=ppt/tags/tag5.xml><?xml version="1.0" encoding="utf-8"?>
<p:tagLst xmlns:a="http://schemas.openxmlformats.org/drawingml/2006/main" xmlns:r="http://schemas.openxmlformats.org/officeDocument/2006/relationships" xmlns:p="http://schemas.openxmlformats.org/presentationml/2006/main">
  <p:tag name="TIMING" val="|1.4"/>
</p:tagLst>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8FA2EAE-BBE2-4046-9DB6-4706523E0098}"/>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A36C238-3559-42C9-B723-DBAB57951AE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C230D052-C90C-4D80-AACA-CE83386B87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3270</TotalTime>
  <Words>870</Words>
  <Application>Microsoft Macintosh PowerPoint</Application>
  <PresentationFormat>Widescreen</PresentationFormat>
  <Paragraphs>101</Paragraphs>
  <Slides>18</Slides>
  <Notes>0</Notes>
  <HiddenSlides>0</HiddenSlides>
  <MMClips>5</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Arial</vt:lpstr>
      <vt:lpstr>Calibri</vt:lpstr>
      <vt:lpstr>Georgia</vt:lpstr>
      <vt:lpstr>Wingdings</vt:lpstr>
      <vt:lpstr>University of Melbourne</vt:lpstr>
      <vt:lpstr>University of Melbourne Patterns</vt:lpstr>
      <vt:lpstr>University of Melbourne-Layout B</vt:lpstr>
      <vt:lpstr>PowerPoint Presentation</vt:lpstr>
      <vt:lpstr>Design for final AI solution</vt:lpstr>
      <vt:lpstr>Heuristic Search </vt:lpstr>
      <vt:lpstr>Offensive’s 2 action modes</vt:lpstr>
      <vt:lpstr>Offensive’s decision tree</vt:lpstr>
      <vt:lpstr>Defensive agent</vt:lpstr>
      <vt:lpstr>Defensive’s decision tree</vt:lpstr>
      <vt:lpstr>Monte Carlo Tree Search</vt:lpstr>
      <vt:lpstr>Challenges </vt:lpstr>
      <vt:lpstr>Challenges </vt:lpstr>
      <vt:lpstr>Further Improvements</vt:lpstr>
      <vt:lpstr>Further Improvements</vt:lpstr>
      <vt:lpstr>Demo 1  - escape corner (Approximate Q-learning)</vt:lpstr>
      <vt:lpstr>Demo 2  - escape ghost (Approximate Q-learning)</vt:lpstr>
      <vt:lpstr>Demo 3  - blocked area (Monte Carlo Tree Search)</vt:lpstr>
      <vt:lpstr>Demo 4  - bypassing ghost (Classical Planning)</vt:lpstr>
      <vt:lpstr>Demo 2  - trapping enemy (Defensive agent’s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James Liao</dc:creator>
  <cp:lastModifiedBy>Zihua Xue</cp:lastModifiedBy>
  <cp:revision>111</cp:revision>
  <dcterms:created xsi:type="dcterms:W3CDTF">2018-09-08T02:40:17Z</dcterms:created>
  <dcterms:modified xsi:type="dcterms:W3CDTF">2018-10-12T10:43:31Z</dcterms:modified>
</cp:coreProperties>
</file>